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310" r:id="rId6"/>
    <p:sldId id="346" r:id="rId7"/>
    <p:sldId id="347" r:id="rId8"/>
    <p:sldId id="344" r:id="rId9"/>
    <p:sldId id="328" r:id="rId10"/>
    <p:sldId id="335" r:id="rId11"/>
    <p:sldId id="336" r:id="rId12"/>
    <p:sldId id="337" r:id="rId13"/>
    <p:sldId id="369" r:id="rId14"/>
    <p:sldId id="349" r:id="rId15"/>
    <p:sldId id="373" r:id="rId16"/>
    <p:sldId id="350" r:id="rId17"/>
    <p:sldId id="351" r:id="rId18"/>
    <p:sldId id="356" r:id="rId19"/>
    <p:sldId id="372" r:id="rId20"/>
    <p:sldId id="362" r:id="rId21"/>
    <p:sldId id="370" r:id="rId22"/>
    <p:sldId id="371" r:id="rId23"/>
    <p:sldId id="364" r:id="rId24"/>
    <p:sldId id="363" r:id="rId25"/>
    <p:sldId id="327" r:id="rId26"/>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orbeeld: Titelpagina met foto op achtergrond" id="{FBEAD49A-D4B5-45F8-A37B-7D78C0016091}">
          <p14:sldIdLst>
            <p14:sldId id="256"/>
            <p14:sldId id="310"/>
            <p14:sldId id="346"/>
            <p14:sldId id="347"/>
            <p14:sldId id="344"/>
            <p14:sldId id="328"/>
            <p14:sldId id="335"/>
            <p14:sldId id="336"/>
            <p14:sldId id="337"/>
            <p14:sldId id="369"/>
            <p14:sldId id="349"/>
            <p14:sldId id="373"/>
            <p14:sldId id="350"/>
            <p14:sldId id="351"/>
            <p14:sldId id="356"/>
            <p14:sldId id="372"/>
            <p14:sldId id="362"/>
            <p14:sldId id="370"/>
            <p14:sldId id="371"/>
            <p14:sldId id="364"/>
            <p14:sldId id="363"/>
            <p14:sldId id="327"/>
          </p14:sldIdLst>
        </p14:section>
        <p14:section name="Voorbeeldpagina's met foto's" id="{2E154178-2E32-4218-86CF-6B1F9D9A8923}">
          <p14:sldIdLst/>
        </p14:section>
        <p14:section name="Voorbeeldpagina met grafiek" id="{2C5B0AE0-D2BA-44E5-BE9A-4A6D0842475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79" autoAdjust="0"/>
    <p:restoredTop sz="99310" autoAdjust="0"/>
  </p:normalViewPr>
  <p:slideViewPr>
    <p:cSldViewPr snapToGrid="0" snapToObjects="1">
      <p:cViewPr varScale="1">
        <p:scale>
          <a:sx n="111" d="100"/>
          <a:sy n="111" d="100"/>
        </p:scale>
        <p:origin x="126"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DF6938F-E195-4BED-8B67-38B962E8687C}" type="datetimeFigureOut">
              <a:rPr lang="nl-NL" smtClean="0"/>
              <a:t>14-4-2020</a:t>
            </a:fld>
            <a:endParaRPr lang="nl-NL" dirty="0"/>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456A876-2ABA-4E65-A53C-575500C5D65F}" type="slidenum">
              <a:rPr lang="nl-NL" smtClean="0"/>
              <a:t>‹nr.›</a:t>
            </a:fld>
            <a:endParaRPr lang="nl-NL" dirty="0"/>
          </a:p>
        </p:txBody>
      </p:sp>
    </p:spTree>
    <p:extLst>
      <p:ext uri="{BB962C8B-B14F-4D97-AF65-F5344CB8AC3E}">
        <p14:creationId xmlns:p14="http://schemas.microsoft.com/office/powerpoint/2010/main" val="336088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Om een foto op de achtergrond</a:t>
            </a:r>
            <a:r>
              <a:rPr lang="nl-NL" baseline="0" dirty="0"/>
              <a:t> in te voegen doe je het volgende: Ga bovenin naar de tab ‘Ontwerp’. Vervolgens klik je op ‘Achtergrond opmaken’. Selecteer dan ‘Opvulling met afbeelding of bitmappatroon’. Klik vervolgens op ‘Afbeelding invoegen uit Bestand’. Selecteer een foto en klik op ‘Invoegen’. Zorg er voor dat de geselecteerde foto de juiste verhoudingen heeft (16:9), anders wordt die uitgerekt.</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4456A876-2ABA-4E65-A53C-575500C5D65F}" type="slidenum">
              <a:rPr lang="nl-NL" smtClean="0"/>
              <a:t>1</a:t>
            </a:fld>
            <a:endParaRPr lang="nl-NL" dirty="0"/>
          </a:p>
        </p:txBody>
      </p:sp>
    </p:spTree>
    <p:extLst>
      <p:ext uri="{BB962C8B-B14F-4D97-AF65-F5344CB8AC3E}">
        <p14:creationId xmlns:p14="http://schemas.microsoft.com/office/powerpoint/2010/main" val="666957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7" name="Rechthoek 6"/>
          <p:cNvSpPr/>
          <p:nvPr userDrawn="1"/>
        </p:nvSpPr>
        <p:spPr>
          <a:xfrm>
            <a:off x="-1" y="0"/>
            <a:ext cx="12192001"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dirty="0">
                <a:solidFill>
                  <a:schemeClr val="bg1"/>
                </a:solidFill>
              </a:rPr>
              <a:t> </a:t>
            </a:r>
          </a:p>
        </p:txBody>
      </p:sp>
      <p:sp>
        <p:nvSpPr>
          <p:cNvPr id="4" name="Titel 1"/>
          <p:cNvSpPr>
            <a:spLocks noGrp="1"/>
          </p:cNvSpPr>
          <p:nvPr>
            <p:ph type="ctrTitle"/>
          </p:nvPr>
        </p:nvSpPr>
        <p:spPr>
          <a:xfrm>
            <a:off x="931178" y="1021695"/>
            <a:ext cx="10234569" cy="4288536"/>
          </a:xfrm>
          <a:prstGeom prst="rect">
            <a:avLst/>
          </a:prstGeom>
        </p:spPr>
        <p:txBody>
          <a:bodyPr anchor="t"/>
          <a:lstStyle>
            <a:lvl1pPr algn="l">
              <a:lnSpc>
                <a:spcPts val="11000"/>
              </a:lnSpc>
              <a:defRPr sz="8800" b="1">
                <a:solidFill>
                  <a:schemeClr val="bg1"/>
                </a:solidFill>
                <a:latin typeface="Arial" charset="0"/>
                <a:ea typeface="Arial" charset="0"/>
                <a:cs typeface="Arial" charset="0"/>
              </a:defRPr>
            </a:lvl1pPr>
          </a:lstStyle>
          <a:p>
            <a:r>
              <a:rPr lang="nl-NL" dirty="0"/>
              <a:t>Titelstijl van model bewerken</a:t>
            </a:r>
          </a:p>
        </p:txBody>
      </p:sp>
      <p:sp>
        <p:nvSpPr>
          <p:cNvPr id="5" name="Ondertitel 2"/>
          <p:cNvSpPr>
            <a:spLocks noGrp="1"/>
          </p:cNvSpPr>
          <p:nvPr>
            <p:ph type="subTitle" idx="1"/>
          </p:nvPr>
        </p:nvSpPr>
        <p:spPr>
          <a:xfrm>
            <a:off x="931178" y="6195504"/>
            <a:ext cx="7558481" cy="482134"/>
          </a:xfrm>
          <a:prstGeom prst="rect">
            <a:avLst/>
          </a:prstGeom>
        </p:spPr>
        <p:txBody>
          <a:bodyPr anchor="t"/>
          <a:lstStyle>
            <a:lvl1pPr marL="0" indent="0" algn="l">
              <a:buNone/>
              <a:defRPr sz="15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7679" y="6182686"/>
            <a:ext cx="1221211" cy="360727"/>
          </a:xfrm>
          <a:prstGeom prst="rect">
            <a:avLst/>
          </a:prstGeom>
        </p:spPr>
      </p:pic>
    </p:spTree>
    <p:extLst>
      <p:ext uri="{BB962C8B-B14F-4D97-AF65-F5344CB8AC3E}">
        <p14:creationId xmlns:p14="http://schemas.microsoft.com/office/powerpoint/2010/main" val="138028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4" name="Titel 1"/>
          <p:cNvSpPr>
            <a:spLocks noGrp="1"/>
          </p:cNvSpPr>
          <p:nvPr>
            <p:ph type="ctrTitle"/>
          </p:nvPr>
        </p:nvSpPr>
        <p:spPr>
          <a:xfrm>
            <a:off x="931178" y="1021695"/>
            <a:ext cx="10234569" cy="4288536"/>
          </a:xfrm>
          <a:prstGeom prst="rect">
            <a:avLst/>
          </a:prstGeom>
        </p:spPr>
        <p:txBody>
          <a:bodyPr anchor="t"/>
          <a:lstStyle>
            <a:lvl1pPr algn="l">
              <a:lnSpc>
                <a:spcPts val="11000"/>
              </a:lnSpc>
              <a:defRPr sz="8800" b="1">
                <a:solidFill>
                  <a:schemeClr val="tx1"/>
                </a:solidFill>
                <a:latin typeface="Arial" charset="0"/>
                <a:ea typeface="Arial" charset="0"/>
                <a:cs typeface="Arial" charset="0"/>
              </a:defRPr>
            </a:lvl1pPr>
          </a:lstStyle>
          <a:p>
            <a:r>
              <a:rPr lang="nl-NL" dirty="0"/>
              <a:t>Titelstijl van model bewerken</a:t>
            </a:r>
          </a:p>
        </p:txBody>
      </p:sp>
      <p:sp>
        <p:nvSpPr>
          <p:cNvPr id="5" name="Ondertitel 2"/>
          <p:cNvSpPr>
            <a:spLocks noGrp="1"/>
          </p:cNvSpPr>
          <p:nvPr>
            <p:ph type="subTitle" idx="1"/>
          </p:nvPr>
        </p:nvSpPr>
        <p:spPr>
          <a:xfrm>
            <a:off x="931178" y="6195504"/>
            <a:ext cx="7558481" cy="482134"/>
          </a:xfrm>
          <a:prstGeom prst="rect">
            <a:avLst/>
          </a:prstGeom>
        </p:spPr>
        <p:txBody>
          <a:bodyPr anchor="t"/>
          <a:lstStyle>
            <a:lvl1pPr marL="0" indent="0" algn="l">
              <a:buNone/>
              <a:defRPr sz="1500" b="1"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Tree>
    <p:extLst>
      <p:ext uri="{BB962C8B-B14F-4D97-AF65-F5344CB8AC3E}">
        <p14:creationId xmlns:p14="http://schemas.microsoft.com/office/powerpoint/2010/main" val="190078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8" name="Rechthoek 7"/>
          <p:cNvSpPr/>
          <p:nvPr userDrawn="1"/>
        </p:nvSpPr>
        <p:spPr>
          <a:xfrm>
            <a:off x="-1" y="0"/>
            <a:ext cx="12192001"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dirty="0">
                <a:solidFill>
                  <a:schemeClr val="bg1"/>
                </a:solidFill>
              </a:rPr>
              <a:t> </a:t>
            </a:r>
          </a:p>
        </p:txBody>
      </p:sp>
      <p:sp>
        <p:nvSpPr>
          <p:cNvPr id="9" name="Rechthoek 8"/>
          <p:cNvSpPr/>
          <p:nvPr userDrawn="1"/>
        </p:nvSpPr>
        <p:spPr>
          <a:xfrm>
            <a:off x="989902" y="662730"/>
            <a:ext cx="8279933"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p:nvPr>
        </p:nvSpPr>
        <p:spPr>
          <a:xfrm>
            <a:off x="1415145" y="1122363"/>
            <a:ext cx="7395026" cy="3776808"/>
          </a:xfrm>
          <a:prstGeom prst="rect">
            <a:avLst/>
          </a:prstGeom>
        </p:spPr>
        <p:txBody>
          <a:bodyPr anchor="t"/>
          <a:lstStyle>
            <a:lvl1pPr algn="l">
              <a:defRPr sz="6600" b="1">
                <a:solidFill>
                  <a:schemeClr val="tx1"/>
                </a:solidFill>
                <a:latin typeface="Arial" charset="0"/>
                <a:ea typeface="Arial" charset="0"/>
                <a:cs typeface="Arial" charset="0"/>
              </a:defRPr>
            </a:lvl1pPr>
          </a:lstStyle>
          <a:p>
            <a:r>
              <a:rPr lang="nl-NL" dirty="0"/>
              <a:t>Titelstijl van model bewerken</a:t>
            </a:r>
          </a:p>
        </p:txBody>
      </p:sp>
      <p:sp>
        <p:nvSpPr>
          <p:cNvPr id="3" name="Ondertitel 2"/>
          <p:cNvSpPr>
            <a:spLocks noGrp="1"/>
          </p:cNvSpPr>
          <p:nvPr>
            <p:ph type="subTitle" idx="1"/>
          </p:nvPr>
        </p:nvSpPr>
        <p:spPr>
          <a:xfrm>
            <a:off x="1415145" y="5415328"/>
            <a:ext cx="4985655" cy="482134"/>
          </a:xfrm>
          <a:prstGeom prst="rect">
            <a:avLst/>
          </a:prstGeom>
        </p:spPr>
        <p:txBody>
          <a:bodyPr anchor="t"/>
          <a:lstStyle>
            <a:lvl1pPr marL="0" indent="0" algn="l">
              <a:buNone/>
              <a:defRPr sz="1500" b="1"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6555" y="5295225"/>
            <a:ext cx="1663616" cy="491407"/>
          </a:xfrm>
          <a:prstGeom prst="rect">
            <a:avLst/>
          </a:prstGeom>
        </p:spPr>
      </p:pic>
    </p:spTree>
    <p:extLst>
      <p:ext uri="{BB962C8B-B14F-4D97-AF65-F5344CB8AC3E}">
        <p14:creationId xmlns:p14="http://schemas.microsoft.com/office/powerpoint/2010/main" val="88062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dirty="0"/>
              <a:t>Titel van model bewerken</a:t>
            </a:r>
          </a:p>
        </p:txBody>
      </p:sp>
      <p:sp>
        <p:nvSpPr>
          <p:cNvPr id="3" name="Tijdelijke aanduiding voor inhoud 2"/>
          <p:cNvSpPr>
            <a:spLocks noGrp="1"/>
          </p:cNvSpPr>
          <p:nvPr>
            <p:ph idx="1" hasCustomPrompt="1"/>
          </p:nvPr>
        </p:nvSpPr>
        <p:spPr>
          <a:xfrm>
            <a:off x="838200" y="2227482"/>
            <a:ext cx="9916486" cy="3653201"/>
          </a:xfrm>
          <a:prstGeom prst="rect">
            <a:avLst/>
          </a:prstGeom>
        </p:spPr>
        <p:txBody>
          <a:bodyPr/>
          <a:lstStyle>
            <a:lvl1pPr marL="0" indent="0">
              <a:lnSpc>
                <a:spcPts val="4600"/>
              </a:lnSpc>
              <a:buNone/>
              <a:defRPr sz="3400">
                <a:solidFill>
                  <a:schemeClr val="tx2"/>
                </a:solidFill>
                <a:latin typeface="Arial" charset="0"/>
                <a:ea typeface="Arial" charset="0"/>
                <a:cs typeface="Arial" charset="0"/>
              </a:defRPr>
            </a:lvl1pPr>
          </a:lstStyle>
          <a:p>
            <a:pPr lvl="0"/>
            <a:r>
              <a:rPr lang="nl-NL" dirty="0"/>
              <a:t>Ruimte voor tekst of quote zonder </a:t>
            </a:r>
            <a:r>
              <a:rPr lang="nl-NL" dirty="0" err="1"/>
              <a:t>bulletpoints</a:t>
            </a:r>
            <a:r>
              <a:rPr lang="nl-NL" dirty="0"/>
              <a:t>. Simpel en krachtig, dat werkt beter. Ruimte voor tekst of quote zonder </a:t>
            </a:r>
            <a:r>
              <a:rPr lang="nl-NL" dirty="0" err="1"/>
              <a:t>bulletpoints</a:t>
            </a:r>
            <a:r>
              <a:rPr lang="nl-NL" dirty="0"/>
              <a:t>. Simpel en krachtig, dat werkt beter.</a:t>
            </a:r>
          </a:p>
        </p:txBody>
      </p:sp>
    </p:spTree>
    <p:extLst>
      <p:ext uri="{BB962C8B-B14F-4D97-AF65-F5344CB8AC3E}">
        <p14:creationId xmlns:p14="http://schemas.microsoft.com/office/powerpoint/2010/main" val="330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dirty="0"/>
              <a:t>Titel van model bewerken</a:t>
            </a:r>
          </a:p>
        </p:txBody>
      </p:sp>
      <p:sp>
        <p:nvSpPr>
          <p:cNvPr id="3" name="Tijdelijke aanduiding voor inhoud 2"/>
          <p:cNvSpPr>
            <a:spLocks noGrp="1"/>
          </p:cNvSpPr>
          <p:nvPr>
            <p:ph idx="1" hasCustomPrompt="1"/>
          </p:nvPr>
        </p:nvSpPr>
        <p:spPr>
          <a:xfrm>
            <a:off x="838200" y="2227482"/>
            <a:ext cx="9916486" cy="3653201"/>
          </a:xfrm>
          <a:prstGeom prst="rect">
            <a:avLst/>
          </a:prstGeom>
        </p:spPr>
        <p:txBody>
          <a:bodyPr/>
          <a:lstStyle>
            <a:lvl1pPr marL="457200" indent="-457200">
              <a:lnSpc>
                <a:spcPts val="3800"/>
              </a:lnSpc>
              <a:buFont typeface="Arial" charset="0"/>
              <a:buChar char="•"/>
              <a:defRPr sz="2900">
                <a:solidFill>
                  <a:schemeClr val="tx2"/>
                </a:solidFill>
                <a:latin typeface="Arial" charset="0"/>
                <a:ea typeface="Arial" charset="0"/>
                <a:cs typeface="Arial" charset="0"/>
              </a:defRPr>
            </a:lvl1pPr>
          </a:lstStyle>
          <a:p>
            <a:pPr lvl="0"/>
            <a:r>
              <a:rPr lang="nl-NL" dirty="0" err="1"/>
              <a:t>Bulletpoint</a:t>
            </a:r>
            <a:r>
              <a:rPr lang="nl-NL" dirty="0"/>
              <a:t> 1</a:t>
            </a:r>
          </a:p>
          <a:p>
            <a:pPr lvl="0"/>
            <a:r>
              <a:rPr lang="nl-NL" dirty="0"/>
              <a:t>Er is ook een tweede </a:t>
            </a:r>
            <a:r>
              <a:rPr lang="nl-NL" dirty="0" err="1"/>
              <a:t>bulletpoint</a:t>
            </a:r>
            <a:endParaRPr lang="nl-NL" dirty="0"/>
          </a:p>
          <a:p>
            <a:pPr lvl="0"/>
            <a:r>
              <a:rPr lang="nl-NL" dirty="0"/>
              <a:t>En zelfs een derde</a:t>
            </a:r>
          </a:p>
          <a:p>
            <a:pPr lvl="0"/>
            <a:r>
              <a:rPr lang="nl-NL" dirty="0"/>
              <a:t>Mocht het nodig zijn, een vierde is er ook</a:t>
            </a:r>
          </a:p>
          <a:p>
            <a:pPr lvl="0"/>
            <a:r>
              <a:rPr lang="nl-NL" dirty="0"/>
              <a:t>Nummer 5 is de laatste</a:t>
            </a:r>
          </a:p>
        </p:txBody>
      </p:sp>
    </p:spTree>
    <p:extLst>
      <p:ext uri="{BB962C8B-B14F-4D97-AF65-F5344CB8AC3E}">
        <p14:creationId xmlns:p14="http://schemas.microsoft.com/office/powerpoint/2010/main" val="11206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015068" y="501707"/>
            <a:ext cx="10075178" cy="5286697"/>
          </a:xfrm>
          <a:prstGeom prst="rect">
            <a:avLst/>
          </a:prstGeom>
        </p:spPr>
        <p:txBody>
          <a:bodyPr anchor="ctr">
            <a:normAutofit/>
          </a:bodyPr>
          <a:lstStyle>
            <a:lvl1pPr>
              <a:lnSpc>
                <a:spcPts val="6500"/>
              </a:lnSpc>
              <a:defRPr sz="5000" b="1" i="0">
                <a:solidFill>
                  <a:schemeClr val="tx1"/>
                </a:solidFill>
                <a:latin typeface="Arial" charset="0"/>
                <a:ea typeface="Arial" charset="0"/>
                <a:cs typeface="Arial" charset="0"/>
              </a:defRPr>
            </a:lvl1pPr>
          </a:lstStyle>
          <a:p>
            <a:r>
              <a:rPr lang="nl-NL" dirty="0"/>
              <a:t>Ruimte voor tekst of quote in een presentatie, die in maximaal vier regels de inhoud versterkt en verheldert.</a:t>
            </a:r>
            <a:endParaRPr lang="en-US" dirty="0"/>
          </a:p>
        </p:txBody>
      </p:sp>
    </p:spTree>
    <p:extLst>
      <p:ext uri="{BB962C8B-B14F-4D97-AF65-F5344CB8AC3E}">
        <p14:creationId xmlns:p14="http://schemas.microsoft.com/office/powerpoint/2010/main" val="21248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5" name="Rechthoek 4"/>
          <p:cNvSpPr/>
          <p:nvPr userDrawn="1"/>
        </p:nvSpPr>
        <p:spPr>
          <a:xfrm>
            <a:off x="0" y="0"/>
            <a:ext cx="12192001"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dirty="0">
                <a:solidFill>
                  <a:schemeClr val="bg1"/>
                </a:solidFill>
              </a:rPr>
              <a:t> </a:t>
            </a:r>
          </a:p>
        </p:txBody>
      </p:sp>
      <p:sp>
        <p:nvSpPr>
          <p:cNvPr id="4" name="Title 1"/>
          <p:cNvSpPr>
            <a:spLocks noGrp="1"/>
          </p:cNvSpPr>
          <p:nvPr>
            <p:ph type="title" hasCustomPrompt="1"/>
          </p:nvPr>
        </p:nvSpPr>
        <p:spPr>
          <a:xfrm>
            <a:off x="1015068" y="501707"/>
            <a:ext cx="10075178" cy="5286697"/>
          </a:xfrm>
          <a:prstGeom prst="rect">
            <a:avLst/>
          </a:prstGeom>
        </p:spPr>
        <p:txBody>
          <a:bodyPr anchor="ctr">
            <a:normAutofit/>
          </a:bodyPr>
          <a:lstStyle>
            <a:lvl1pPr>
              <a:lnSpc>
                <a:spcPts val="6500"/>
              </a:lnSpc>
              <a:defRPr sz="5000" b="1" i="0">
                <a:solidFill>
                  <a:schemeClr val="bg1"/>
                </a:solidFill>
                <a:latin typeface="Arial" charset="0"/>
                <a:ea typeface="Arial" charset="0"/>
                <a:cs typeface="Arial" charset="0"/>
              </a:defRPr>
            </a:lvl1pPr>
          </a:lstStyle>
          <a:p>
            <a:r>
              <a:rPr lang="nl-NL" dirty="0"/>
              <a:t>Ruimte voor tekst of quote in een presentatie, die in maximaal vier regels de inhoud versterkt en verheldert.</a:t>
            </a:r>
            <a:endParaRPr lang="en-US" dirty="0"/>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7679" y="6182686"/>
            <a:ext cx="1221211" cy="360727"/>
          </a:xfrm>
          <a:prstGeom prst="rect">
            <a:avLst/>
          </a:prstGeom>
        </p:spPr>
      </p:pic>
    </p:spTree>
    <p:extLst>
      <p:ext uri="{BB962C8B-B14F-4D97-AF65-F5344CB8AC3E}">
        <p14:creationId xmlns:p14="http://schemas.microsoft.com/office/powerpoint/2010/main" val="20269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dirty="0"/>
              <a:t>Titel van model bewerken</a:t>
            </a:r>
          </a:p>
        </p:txBody>
      </p:sp>
    </p:spTree>
    <p:extLst>
      <p:ext uri="{BB962C8B-B14F-4D97-AF65-F5344CB8AC3E}">
        <p14:creationId xmlns:p14="http://schemas.microsoft.com/office/powerpoint/2010/main" val="50371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132590" y="6182685"/>
            <a:ext cx="1221210" cy="360727"/>
          </a:xfrm>
          <a:prstGeom prst="rect">
            <a:avLst/>
          </a:prstGeom>
        </p:spPr>
      </p:pic>
    </p:spTree>
    <p:extLst>
      <p:ext uri="{BB962C8B-B14F-4D97-AF65-F5344CB8AC3E}">
        <p14:creationId xmlns:p14="http://schemas.microsoft.com/office/powerpoint/2010/main" val="157341167"/>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49" r:id="rId3"/>
    <p:sldLayoutId id="2147483650" r:id="rId4"/>
    <p:sldLayoutId id="2147483651" r:id="rId5"/>
    <p:sldLayoutId id="2147483652" r:id="rId6"/>
    <p:sldLayoutId id="2147483653" r:id="rId7"/>
    <p:sldLayoutId id="214748365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39F88D5-A81C-47A4-8655-BAAED484D27E}"/>
              </a:ext>
            </a:extLst>
          </p:cNvPr>
          <p:cNvSpPr/>
          <p:nvPr/>
        </p:nvSpPr>
        <p:spPr>
          <a:xfrm>
            <a:off x="3227090" y="5234609"/>
            <a:ext cx="8574156" cy="1789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a:blip r:embed="rId3"/>
          <a:stretch>
            <a:fillRect/>
          </a:stretch>
        </p:blipFill>
        <p:spPr>
          <a:xfrm>
            <a:off x="-9144" y="-956851"/>
            <a:ext cx="12201144" cy="8208043"/>
          </a:xfrm>
          <a:prstGeom prst="rect">
            <a:avLst/>
          </a:prstGeom>
        </p:spPr>
      </p:pic>
      <p:sp>
        <p:nvSpPr>
          <p:cNvPr id="6" name="Rechthoek 5"/>
          <p:cNvSpPr/>
          <p:nvPr/>
        </p:nvSpPr>
        <p:spPr>
          <a:xfrm>
            <a:off x="261038" y="199051"/>
            <a:ext cx="5932105" cy="4676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tel 1"/>
          <p:cNvSpPr txBox="1">
            <a:spLocks/>
          </p:cNvSpPr>
          <p:nvPr/>
        </p:nvSpPr>
        <p:spPr>
          <a:xfrm>
            <a:off x="525394" y="806032"/>
            <a:ext cx="5346899" cy="3776808"/>
          </a:xfrm>
          <a:prstGeom prst="rect">
            <a:avLst/>
          </a:prstGeom>
        </p:spPr>
        <p:txBody>
          <a:bodyPr anchor="t"/>
          <a:lstStyle>
            <a:lvl1pPr algn="l" defTabSz="914400" rtl="0" eaLnBrk="1" latinLnBrk="0" hangingPunct="1">
              <a:lnSpc>
                <a:spcPct val="90000"/>
              </a:lnSpc>
              <a:spcBef>
                <a:spcPct val="0"/>
              </a:spcBef>
              <a:buNone/>
              <a:defRPr sz="6600" b="1" i="0" kern="1200">
                <a:solidFill>
                  <a:schemeClr val="tx1"/>
                </a:solidFill>
                <a:latin typeface="Arial" charset="0"/>
                <a:ea typeface="Arial" charset="0"/>
                <a:cs typeface="Arial" charset="0"/>
              </a:defRPr>
            </a:lvl1pPr>
          </a:lstStyle>
          <a:p>
            <a:r>
              <a:rPr lang="nl-NL" sz="4800" dirty="0"/>
              <a:t>Marktverkenning Multi </a:t>
            </a:r>
            <a:r>
              <a:rPr lang="nl-NL" sz="4800"/>
              <a:t>Wmo</a:t>
            </a:r>
            <a:endParaRPr lang="nl-NL" sz="4800" dirty="0"/>
          </a:p>
          <a:p>
            <a:endParaRPr lang="nl-NL" sz="4800" dirty="0"/>
          </a:p>
          <a:p>
            <a:r>
              <a:rPr lang="nl-NL" sz="2000" b="0" i="1" dirty="0">
                <a:solidFill>
                  <a:schemeClr val="tx2"/>
                </a:solidFill>
              </a:rPr>
              <a:t>“Het goede behouden met Mono (PDC),</a:t>
            </a:r>
          </a:p>
          <a:p>
            <a:r>
              <a:rPr lang="nl-NL" sz="2000" b="0" i="1" dirty="0">
                <a:solidFill>
                  <a:schemeClr val="tx2"/>
                </a:solidFill>
              </a:rPr>
              <a:t>complexe casuïstiek beter aanpakken”</a:t>
            </a:r>
          </a:p>
        </p:txBody>
      </p:sp>
      <p:sp>
        <p:nvSpPr>
          <p:cNvPr id="8" name="Ondertitel 2"/>
          <p:cNvSpPr txBox="1">
            <a:spLocks/>
          </p:cNvSpPr>
          <p:nvPr/>
        </p:nvSpPr>
        <p:spPr>
          <a:xfrm>
            <a:off x="485639" y="4315187"/>
            <a:ext cx="5464587" cy="504762"/>
          </a:xfrm>
          <a:prstGeom prst="rect">
            <a:avLst/>
          </a:prstGeom>
        </p:spPr>
        <p:txBody>
          <a:bodyPr anchor="t"/>
          <a:lstStyle>
            <a:lvl1pPr marL="0" indent="0" algn="l" defTabSz="914400" rtl="0" eaLnBrk="1" latinLnBrk="0" hangingPunct="1">
              <a:lnSpc>
                <a:spcPct val="90000"/>
              </a:lnSpc>
              <a:spcBef>
                <a:spcPts val="1000"/>
              </a:spcBef>
              <a:buFont typeface="Arial"/>
              <a:buNone/>
              <a:defRPr sz="1500" b="1"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nl-NL" dirty="0">
                <a:solidFill>
                  <a:schemeClr val="tx2"/>
                </a:solidFill>
              </a:rPr>
              <a:t>Maart</a:t>
            </a:r>
            <a:r>
              <a:rPr lang="nl-NL">
                <a:solidFill>
                  <a:schemeClr val="tx2"/>
                </a:solidFill>
              </a:rPr>
              <a:t>/April </a:t>
            </a:r>
            <a:r>
              <a:rPr lang="nl-NL" dirty="0">
                <a:solidFill>
                  <a:schemeClr val="tx2"/>
                </a:solidFill>
              </a:rPr>
              <a:t>2020               Marktverkenning               DVO11</a:t>
            </a:r>
          </a:p>
        </p:txBody>
      </p:sp>
    </p:spTree>
    <p:extLst>
      <p:ext uri="{BB962C8B-B14F-4D97-AF65-F5344CB8AC3E}">
        <p14:creationId xmlns:p14="http://schemas.microsoft.com/office/powerpoint/2010/main" val="1209476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Ketenproces Mono - Multi</a:t>
            </a:r>
          </a:p>
        </p:txBody>
      </p:sp>
      <p:sp>
        <p:nvSpPr>
          <p:cNvPr id="3" name="Tijdelijke aanduiding voor inhoud 2"/>
          <p:cNvSpPr>
            <a:spLocks noGrp="1"/>
          </p:cNvSpPr>
          <p:nvPr>
            <p:ph idx="1"/>
          </p:nvPr>
        </p:nvSpPr>
        <p:spPr>
          <a:xfrm>
            <a:off x="838200" y="1721566"/>
            <a:ext cx="9916486" cy="4278386"/>
          </a:xfrm>
        </p:spPr>
        <p:txBody>
          <a:bodyPr/>
          <a:lstStyle/>
          <a:p>
            <a:pPr marL="457189" indent="-457189" defTabSz="1219170">
              <a:lnSpc>
                <a:spcPct val="100000"/>
              </a:lnSpc>
              <a:spcBef>
                <a:spcPct val="20000"/>
              </a:spcBef>
              <a:buFont typeface="Arial" panose="020B0604020202020204" pitchFamily="34" charset="0"/>
              <a:buChar char="•"/>
            </a:pPr>
            <a:r>
              <a:rPr lang="nl-NL" sz="3200" dirty="0">
                <a:solidFill>
                  <a:prstClr val="black"/>
                </a:solidFill>
                <a:latin typeface="Arial" panose="020B0604020202020204" pitchFamily="34" charset="0"/>
                <a:cs typeface="Arial" panose="020B0604020202020204" pitchFamily="34" charset="0"/>
              </a:rPr>
              <a:t>..</a:t>
            </a:r>
            <a:endParaRPr lang="nl-NL" sz="2000" dirty="0">
              <a:highlight>
                <a:srgbClr val="FFFF00"/>
              </a:highlight>
            </a:endParaRPr>
          </a:p>
        </p:txBody>
      </p:sp>
      <p:sp>
        <p:nvSpPr>
          <p:cNvPr id="4" name="Rechthoek 3">
            <a:extLst>
              <a:ext uri="{FF2B5EF4-FFF2-40B4-BE49-F238E27FC236}">
                <a16:creationId xmlns:a16="http://schemas.microsoft.com/office/drawing/2014/main" id="{1A1ADFF1-2A9D-472E-BDB6-1373A4AF2325}"/>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officeArt object" descr="Picture 2">
            <a:extLst>
              <a:ext uri="{FF2B5EF4-FFF2-40B4-BE49-F238E27FC236}">
                <a16:creationId xmlns:a16="http://schemas.microsoft.com/office/drawing/2014/main" id="{A96B5752-36DD-4D27-BFBD-9B06AA49C846}"/>
              </a:ext>
            </a:extLst>
          </p:cNvPr>
          <p:cNvPicPr/>
          <p:nvPr/>
        </p:nvPicPr>
        <p:blipFill>
          <a:blip r:embed="rId2"/>
          <a:stretch>
            <a:fillRect/>
          </a:stretch>
        </p:blipFill>
        <p:spPr>
          <a:xfrm>
            <a:off x="889549" y="1662046"/>
            <a:ext cx="7419563" cy="4999120"/>
          </a:xfrm>
          <a:prstGeom prst="rect">
            <a:avLst/>
          </a:prstGeom>
          <a:ln w="12700" cap="flat">
            <a:solidFill>
              <a:schemeClr val="tx1"/>
            </a:solidFill>
            <a:miter lim="400000"/>
          </a:ln>
          <a:effectLst/>
        </p:spPr>
      </p:pic>
    </p:spTree>
    <p:extLst>
      <p:ext uri="{BB962C8B-B14F-4D97-AF65-F5344CB8AC3E}">
        <p14:creationId xmlns:p14="http://schemas.microsoft.com/office/powerpoint/2010/main" val="138737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p:txBody>
          <a:bodyPr/>
          <a:lstStyle/>
          <a:p>
            <a:r>
              <a:rPr lang="nl-NL" dirty="0"/>
              <a:t>Stap 1: Triage</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p:txBody>
          <a:bodyPr/>
          <a:lstStyle/>
          <a:p>
            <a:pPr marL="0" indent="0">
              <a:buNone/>
            </a:pPr>
            <a:r>
              <a:rPr lang="nl-NL" sz="2400" dirty="0"/>
              <a:t>Doel: vanuit een aanmelding komen tot een afweging over hulpvraag, ondersteuning, keuze voor Mono / Multi of </a:t>
            </a:r>
            <a:r>
              <a:rPr lang="nl-NL" sz="2400" dirty="0" err="1"/>
              <a:t>afschaling</a:t>
            </a:r>
            <a:r>
              <a:rPr lang="nl-NL" sz="2400" dirty="0"/>
              <a:t> naar voorliggende voorziening.    </a:t>
            </a:r>
            <a:br>
              <a:rPr lang="nl-NL" sz="2400" dirty="0"/>
            </a:br>
            <a:br>
              <a:rPr lang="nl-NL" sz="2400" dirty="0"/>
            </a:br>
            <a:r>
              <a:rPr lang="nl-NL" sz="2400" dirty="0"/>
              <a:t>Bij Multi bepalen welke aanbieder de meest passende expertise &amp; resultaten heeft bij de hulpvragen.</a:t>
            </a:r>
          </a:p>
          <a:p>
            <a:r>
              <a:rPr lang="nl-NL" sz="2400" dirty="0"/>
              <a:t>Op basis van inhoud en rendement</a:t>
            </a:r>
          </a:p>
          <a:p>
            <a:endParaRPr lang="nl-NL" dirty="0"/>
          </a:p>
        </p:txBody>
      </p:sp>
      <p:sp>
        <p:nvSpPr>
          <p:cNvPr id="4" name="Rechthoek 3">
            <a:extLst>
              <a:ext uri="{FF2B5EF4-FFF2-40B4-BE49-F238E27FC236}">
                <a16:creationId xmlns:a16="http://schemas.microsoft.com/office/drawing/2014/main" id="{B1FB4FDA-8E36-4817-ABAD-B5536BB7C0A7}"/>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5459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p:txBody>
          <a:bodyPr/>
          <a:lstStyle/>
          <a:p>
            <a:r>
              <a:rPr lang="nl-NL" dirty="0"/>
              <a:t>Stap 1: Triage</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p:txBody>
          <a:bodyPr/>
          <a:lstStyle/>
          <a:p>
            <a:pPr marL="0" indent="0">
              <a:buNone/>
            </a:pPr>
            <a:r>
              <a:rPr lang="nl-NL" sz="2400" dirty="0"/>
              <a:t>Doel: vanuit een aanmelding komen tot een afweging over hulpvraag, ondersteuning, keuze voor Mono / Multi of </a:t>
            </a:r>
            <a:r>
              <a:rPr lang="nl-NL" sz="2400" dirty="0" err="1"/>
              <a:t>afschaling</a:t>
            </a:r>
            <a:r>
              <a:rPr lang="nl-NL" sz="2400" dirty="0"/>
              <a:t> naar voorliggende voorziening.    </a:t>
            </a:r>
            <a:br>
              <a:rPr lang="nl-NL" sz="2400" dirty="0"/>
            </a:br>
            <a:br>
              <a:rPr lang="nl-NL" sz="2400" dirty="0"/>
            </a:br>
            <a:r>
              <a:rPr lang="nl-NL" sz="2400" dirty="0"/>
              <a:t>Bij Multi bepalen welke aanbieder de meest passende expertise &amp; resultaten heeft bij de hulpvragen.</a:t>
            </a:r>
          </a:p>
          <a:p>
            <a:r>
              <a:rPr lang="nl-NL" sz="2400" dirty="0"/>
              <a:t>Op basis van inhoud en rendement</a:t>
            </a:r>
          </a:p>
          <a:p>
            <a:endParaRPr lang="nl-NL" dirty="0"/>
          </a:p>
        </p:txBody>
      </p:sp>
      <p:sp>
        <p:nvSpPr>
          <p:cNvPr id="4" name="Rechthoek 3">
            <a:extLst>
              <a:ext uri="{FF2B5EF4-FFF2-40B4-BE49-F238E27FC236}">
                <a16:creationId xmlns:a16="http://schemas.microsoft.com/office/drawing/2014/main" id="{B1FB4FDA-8E36-4817-ABAD-B5536BB7C0A7}"/>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19938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p:txBody>
          <a:bodyPr/>
          <a:lstStyle/>
          <a:p>
            <a:r>
              <a:rPr lang="nl-NL" dirty="0"/>
              <a:t>Stap 2: Case-gesprek</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a:xfrm>
            <a:off x="838200" y="2227482"/>
            <a:ext cx="10412896" cy="3653201"/>
          </a:xfrm>
        </p:spPr>
        <p:txBody>
          <a:bodyPr/>
          <a:lstStyle/>
          <a:p>
            <a:r>
              <a:rPr lang="nl-NL" dirty="0"/>
              <a:t>Driehoek inwoner(s) – gemeente - zorgaanbieder Multi</a:t>
            </a:r>
          </a:p>
          <a:p>
            <a:r>
              <a:rPr lang="nl-NL" dirty="0"/>
              <a:t>Zowel ondersteuningsplan als zorgplan opgesteld</a:t>
            </a:r>
            <a:br>
              <a:rPr lang="nl-NL" dirty="0"/>
            </a:br>
            <a:r>
              <a:rPr lang="nl-NL" u="sng" dirty="0"/>
              <a:t>Ondersteuningsplan</a:t>
            </a:r>
            <a:r>
              <a:rPr lang="nl-NL" dirty="0"/>
              <a:t>: vragen, doelen en inzet vanuit de sociale basis en algemene voorzieningen</a:t>
            </a:r>
            <a:br>
              <a:rPr lang="nl-NL" dirty="0"/>
            </a:br>
            <a:r>
              <a:rPr lang="nl-NL" u="sng" dirty="0"/>
              <a:t>Zorgplan</a:t>
            </a:r>
            <a:r>
              <a:rPr lang="nl-NL" dirty="0"/>
              <a:t>: doelen/inzet vanuit specialistische ondersteuning</a:t>
            </a:r>
          </a:p>
          <a:p>
            <a:r>
              <a:rPr lang="nl-NL" dirty="0"/>
              <a:t>Duur Multi-traject vastgelegd (veelal 6-12 maanden)</a:t>
            </a:r>
          </a:p>
          <a:p>
            <a:endParaRPr lang="nl-NL" dirty="0"/>
          </a:p>
        </p:txBody>
      </p:sp>
      <p:sp>
        <p:nvSpPr>
          <p:cNvPr id="4" name="Rechthoek 3">
            <a:extLst>
              <a:ext uri="{FF2B5EF4-FFF2-40B4-BE49-F238E27FC236}">
                <a16:creationId xmlns:a16="http://schemas.microsoft.com/office/drawing/2014/main" id="{B1FB4FDA-8E36-4817-ABAD-B5536BB7C0A7}"/>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9133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a:xfrm>
            <a:off x="293615" y="625185"/>
            <a:ext cx="11509695" cy="977112"/>
          </a:xfrm>
        </p:spPr>
        <p:txBody>
          <a:bodyPr/>
          <a:lstStyle/>
          <a:p>
            <a:r>
              <a:rPr lang="nl-NL" dirty="0"/>
              <a:t>Stap 3: Uitvoering specialistische ondersteuning en (zorg)coördinatie </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a:xfrm>
            <a:off x="838199" y="2227482"/>
            <a:ext cx="10346635" cy="3653201"/>
          </a:xfrm>
        </p:spPr>
        <p:txBody>
          <a:bodyPr/>
          <a:lstStyle/>
          <a:p>
            <a:r>
              <a:rPr lang="nl-NL" dirty="0"/>
              <a:t>Doel: een door de aanbieder gecoördineerd, flexibel op elkaar afgestemd zorgaanbod gericht op herstel / stabilisatie van de problematiek</a:t>
            </a:r>
          </a:p>
          <a:p>
            <a:r>
              <a:rPr lang="nl-NL" dirty="0"/>
              <a:t>Arrangement = flexibele mix van verschillende vormen van specialistische ondersteuning, die tegelijkertijd of (deels) na elkaar, maar altijd gecoördineerd, worden ingezet</a:t>
            </a:r>
          </a:p>
        </p:txBody>
      </p:sp>
      <p:sp>
        <p:nvSpPr>
          <p:cNvPr id="4" name="Rechthoek 3">
            <a:extLst>
              <a:ext uri="{FF2B5EF4-FFF2-40B4-BE49-F238E27FC236}">
                <a16:creationId xmlns:a16="http://schemas.microsoft.com/office/drawing/2014/main" id="{B1FB4FDA-8E36-4817-ABAD-B5536BB7C0A7}"/>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7124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p:txBody>
          <a:bodyPr/>
          <a:lstStyle/>
          <a:p>
            <a:r>
              <a:rPr lang="nl-NL" dirty="0"/>
              <a:t>Stap 4: Einde Multi-aanpak</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p:txBody>
          <a:bodyPr/>
          <a:lstStyle/>
          <a:p>
            <a:r>
              <a:rPr lang="nl-NL" dirty="0"/>
              <a:t>Bij behalen van de doelen in afstemming met inwoner en toegang afronden van het zorgplan en eventueel nazorg regelen </a:t>
            </a:r>
          </a:p>
          <a:p>
            <a:r>
              <a:rPr lang="nl-NL" dirty="0"/>
              <a:t>Als doelen niet behaald zijn gezamenlijk zoeken naar een vervolg/oplossing</a:t>
            </a:r>
          </a:p>
        </p:txBody>
      </p:sp>
      <p:sp>
        <p:nvSpPr>
          <p:cNvPr id="4" name="Rechthoek 3">
            <a:extLst>
              <a:ext uri="{FF2B5EF4-FFF2-40B4-BE49-F238E27FC236}">
                <a16:creationId xmlns:a16="http://schemas.microsoft.com/office/drawing/2014/main" id="{B1FB4FDA-8E36-4817-ABAD-B5536BB7C0A7}"/>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04860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p:txBody>
          <a:bodyPr/>
          <a:lstStyle/>
          <a:p>
            <a:r>
              <a:rPr lang="nl-NL" dirty="0"/>
              <a:t>Inkoopvoorwaarden</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a:xfrm>
            <a:off x="838200" y="1426128"/>
            <a:ext cx="9916486" cy="5235038"/>
          </a:xfrm>
        </p:spPr>
        <p:txBody>
          <a:bodyPr/>
          <a:lstStyle/>
          <a:p>
            <a:pPr marL="0" indent="0">
              <a:lnSpc>
                <a:spcPct val="100000"/>
              </a:lnSpc>
              <a:buNone/>
            </a:pPr>
            <a:r>
              <a:rPr lang="nl-NL" sz="2200" dirty="0"/>
              <a:t>Op hoofdlijnen stellen we de volgende eisen aan de aanbieders:</a:t>
            </a:r>
          </a:p>
          <a:p>
            <a:pPr lvl="0">
              <a:lnSpc>
                <a:spcPct val="100000"/>
              </a:lnSpc>
            </a:pPr>
            <a:r>
              <a:rPr lang="nl-NL" sz="2000" dirty="0"/>
              <a:t>Inschrijver heeft minimaal een contract voor de producten begeleiding (Intensieve individuele begeleiding, begeleiding extra), maatwerk dagbesteding en beschermd wonen (OZL-plus, Ondersteunen Wonen Midden in- en exclusief wooncomponent, Beschermd Wonen (licht)(Mono-producten) en kan deze leveren conform de daarvoor geldende  kwaliteitseisen (PDC 2021).</a:t>
            </a:r>
          </a:p>
          <a:p>
            <a:pPr lvl="0">
              <a:lnSpc>
                <a:spcPct val="100000"/>
              </a:lnSpc>
            </a:pPr>
            <a:r>
              <a:rPr lang="nl-NL" sz="2000" dirty="0"/>
              <a:t>Inschrijver toont aan dat men beschikt over hoog-specialistische expertise op het gebied van forensische zorg, behandeling </a:t>
            </a:r>
            <a:r>
              <a:rPr lang="nl-NL" sz="2000" dirty="0" err="1"/>
              <a:t>ikv</a:t>
            </a:r>
            <a:r>
              <a:rPr lang="nl-NL" sz="2000" dirty="0"/>
              <a:t> de </a:t>
            </a:r>
            <a:r>
              <a:rPr lang="nl-NL" sz="2000" dirty="0" err="1"/>
              <a:t>Zv</a:t>
            </a:r>
            <a:r>
              <a:rPr lang="nl-NL" sz="2000" dirty="0"/>
              <a:t>. Dit uit zich onder andere in het soort personeel dat in dienst is. Of inschrijver toont aan dat deze de betreffende expertise elders kan betrekken en toont aan op welke wijze inschrijver dit kan;</a:t>
            </a:r>
          </a:p>
          <a:p>
            <a:pPr lvl="0">
              <a:lnSpc>
                <a:spcPct val="100000"/>
              </a:lnSpc>
            </a:pPr>
            <a:r>
              <a:rPr lang="nl-NL" sz="2000" dirty="0"/>
              <a:t>Inschrijver toont aan dat samenwerking is georganiseerd met andere zorgaanbieders;</a:t>
            </a:r>
          </a:p>
          <a:p>
            <a:pPr lvl="0">
              <a:lnSpc>
                <a:spcPct val="100000"/>
              </a:lnSpc>
            </a:pPr>
            <a:r>
              <a:rPr lang="nl-NL" sz="2000" dirty="0"/>
              <a:t>Inschrijver kan innovatief werken.</a:t>
            </a:r>
          </a:p>
          <a:p>
            <a:pPr marL="0" indent="0">
              <a:buNone/>
            </a:pPr>
            <a:endParaRPr lang="nl-NL" dirty="0"/>
          </a:p>
        </p:txBody>
      </p:sp>
      <p:sp>
        <p:nvSpPr>
          <p:cNvPr id="4" name="Rechthoek 3">
            <a:extLst>
              <a:ext uri="{FF2B5EF4-FFF2-40B4-BE49-F238E27FC236}">
                <a16:creationId xmlns:a16="http://schemas.microsoft.com/office/drawing/2014/main" id="{B1FB4FDA-8E36-4817-ABAD-B5536BB7C0A7}"/>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29605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99BFC-77C4-4752-B584-69254BD35C25}"/>
              </a:ext>
            </a:extLst>
          </p:cNvPr>
          <p:cNvSpPr>
            <a:spLocks noGrp="1"/>
          </p:cNvSpPr>
          <p:nvPr>
            <p:ph type="title"/>
          </p:nvPr>
        </p:nvSpPr>
        <p:spPr/>
        <p:txBody>
          <a:bodyPr/>
          <a:lstStyle/>
          <a:p>
            <a:r>
              <a:rPr lang="nl-NL" dirty="0"/>
              <a:t>Financiering ‘Zorgarrangementen’</a:t>
            </a:r>
          </a:p>
        </p:txBody>
      </p:sp>
      <p:sp>
        <p:nvSpPr>
          <p:cNvPr id="3" name="Tijdelijke aanduiding voor inhoud 2">
            <a:extLst>
              <a:ext uri="{FF2B5EF4-FFF2-40B4-BE49-F238E27FC236}">
                <a16:creationId xmlns:a16="http://schemas.microsoft.com/office/drawing/2014/main" id="{0319D678-DDD8-4680-8F9A-3872BB1678A0}"/>
              </a:ext>
            </a:extLst>
          </p:cNvPr>
          <p:cNvSpPr>
            <a:spLocks noGrp="1"/>
          </p:cNvSpPr>
          <p:nvPr>
            <p:ph idx="1"/>
          </p:nvPr>
        </p:nvSpPr>
        <p:spPr>
          <a:xfrm>
            <a:off x="838200" y="2227482"/>
            <a:ext cx="10704442" cy="3653201"/>
          </a:xfrm>
        </p:spPr>
        <p:txBody>
          <a:bodyPr/>
          <a:lstStyle/>
          <a:p>
            <a:r>
              <a:rPr lang="nl-NL" dirty="0"/>
              <a:t>Arrangement is flexibele mix, wordt benaderd als 1 product, invulling kan per inwoner verschillen</a:t>
            </a:r>
          </a:p>
          <a:p>
            <a:r>
              <a:rPr lang="nl-NL" dirty="0"/>
              <a:t>Onderdelen 2</a:t>
            </a:r>
            <a:r>
              <a:rPr lang="nl-NL" baseline="30000" dirty="0"/>
              <a:t>e</a:t>
            </a:r>
            <a:r>
              <a:rPr lang="nl-NL" dirty="0"/>
              <a:t> </a:t>
            </a:r>
            <a:r>
              <a:rPr lang="nl-NL" dirty="0" err="1"/>
              <a:t>lijns</a:t>
            </a:r>
            <a:r>
              <a:rPr lang="nl-NL" dirty="0"/>
              <a:t> + </a:t>
            </a:r>
            <a:r>
              <a:rPr lang="nl-NL" dirty="0" err="1"/>
              <a:t>monoproducten</a:t>
            </a:r>
            <a:r>
              <a:rPr lang="nl-NL" dirty="0"/>
              <a:t> = beschikbaar bedrag Aanbieder kan binnen kaders bedrag vrij inzetten</a:t>
            </a:r>
          </a:p>
          <a:p>
            <a:r>
              <a:rPr lang="nl-NL" dirty="0"/>
              <a:t>Toekenningsbericht arrangement</a:t>
            </a:r>
          </a:p>
          <a:p>
            <a:endParaRPr lang="nl-NL" dirty="0"/>
          </a:p>
          <a:p>
            <a:endParaRPr lang="nl-NL" dirty="0">
              <a:solidFill>
                <a:srgbClr val="0070C0"/>
              </a:solidFill>
            </a:endParaRPr>
          </a:p>
          <a:p>
            <a:endParaRPr lang="nl-NL" dirty="0">
              <a:solidFill>
                <a:srgbClr val="0070C0"/>
              </a:solidFill>
            </a:endParaRPr>
          </a:p>
        </p:txBody>
      </p:sp>
      <p:sp>
        <p:nvSpPr>
          <p:cNvPr id="5" name="Rechthoek 4">
            <a:extLst>
              <a:ext uri="{FF2B5EF4-FFF2-40B4-BE49-F238E27FC236}">
                <a16:creationId xmlns:a16="http://schemas.microsoft.com/office/drawing/2014/main" id="{3D89021C-3DFB-4484-BB60-7A6FA072FCA8}"/>
              </a:ext>
            </a:extLst>
          </p:cNvPr>
          <p:cNvSpPr/>
          <p:nvPr/>
        </p:nvSpPr>
        <p:spPr>
          <a:xfrm>
            <a:off x="10021338"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2985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99BFC-77C4-4752-B584-69254BD35C25}"/>
              </a:ext>
            </a:extLst>
          </p:cNvPr>
          <p:cNvSpPr>
            <a:spLocks noGrp="1"/>
          </p:cNvSpPr>
          <p:nvPr>
            <p:ph type="title"/>
          </p:nvPr>
        </p:nvSpPr>
        <p:spPr/>
        <p:txBody>
          <a:bodyPr/>
          <a:lstStyle/>
          <a:p>
            <a:r>
              <a:rPr lang="nl-NL" dirty="0"/>
              <a:t>Financiering ‘Zorgarrangementen’</a:t>
            </a:r>
          </a:p>
        </p:txBody>
      </p:sp>
      <p:sp>
        <p:nvSpPr>
          <p:cNvPr id="3" name="Tijdelijke aanduiding voor inhoud 2">
            <a:extLst>
              <a:ext uri="{FF2B5EF4-FFF2-40B4-BE49-F238E27FC236}">
                <a16:creationId xmlns:a16="http://schemas.microsoft.com/office/drawing/2014/main" id="{0319D678-DDD8-4680-8F9A-3872BB1678A0}"/>
              </a:ext>
            </a:extLst>
          </p:cNvPr>
          <p:cNvSpPr>
            <a:spLocks noGrp="1"/>
          </p:cNvSpPr>
          <p:nvPr>
            <p:ph idx="1"/>
          </p:nvPr>
        </p:nvSpPr>
        <p:spPr>
          <a:xfrm>
            <a:off x="838200" y="2227482"/>
            <a:ext cx="10704442" cy="3653201"/>
          </a:xfrm>
        </p:spPr>
        <p:txBody>
          <a:bodyPr/>
          <a:lstStyle/>
          <a:p>
            <a:pPr marL="0" indent="0">
              <a:buNone/>
            </a:pPr>
            <a:r>
              <a:rPr lang="nl-NL" dirty="0"/>
              <a:t>De financiering en/of declaratie van de kosten kan op verschillende manieren plaatsvinden, bijvoorbeeld:</a:t>
            </a:r>
          </a:p>
          <a:p>
            <a:pPr lvl="0"/>
            <a:r>
              <a:rPr lang="nl-NL" dirty="0"/>
              <a:t>maandelijks op basis van daadwerkelijk gemaakt kosten tot het maximum van het totaalbedrag. </a:t>
            </a:r>
          </a:p>
          <a:p>
            <a:pPr lvl="0"/>
            <a:r>
              <a:rPr lang="nl-NL" dirty="0"/>
              <a:t>Bevoorschotting van 70% aan het begin van het Multi-traject en een eindafrekening van 30% bij afronding van het Multi-traject</a:t>
            </a:r>
          </a:p>
          <a:p>
            <a:pPr marL="0" indent="0">
              <a:buNone/>
            </a:pPr>
            <a:endParaRPr lang="nl-NL" dirty="0"/>
          </a:p>
          <a:p>
            <a:endParaRPr lang="nl-NL" dirty="0">
              <a:solidFill>
                <a:srgbClr val="0070C0"/>
              </a:solidFill>
            </a:endParaRPr>
          </a:p>
          <a:p>
            <a:endParaRPr lang="nl-NL" dirty="0">
              <a:solidFill>
                <a:srgbClr val="0070C0"/>
              </a:solidFill>
            </a:endParaRPr>
          </a:p>
        </p:txBody>
      </p:sp>
      <p:sp>
        <p:nvSpPr>
          <p:cNvPr id="5" name="Rechthoek 4">
            <a:extLst>
              <a:ext uri="{FF2B5EF4-FFF2-40B4-BE49-F238E27FC236}">
                <a16:creationId xmlns:a16="http://schemas.microsoft.com/office/drawing/2014/main" id="{3D89021C-3DFB-4484-BB60-7A6FA072FCA8}"/>
              </a:ext>
            </a:extLst>
          </p:cNvPr>
          <p:cNvSpPr/>
          <p:nvPr/>
        </p:nvSpPr>
        <p:spPr>
          <a:xfrm>
            <a:off x="10021338"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75161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99BFC-77C4-4752-B584-69254BD35C25}"/>
              </a:ext>
            </a:extLst>
          </p:cNvPr>
          <p:cNvSpPr>
            <a:spLocks noGrp="1"/>
          </p:cNvSpPr>
          <p:nvPr>
            <p:ph type="title"/>
          </p:nvPr>
        </p:nvSpPr>
        <p:spPr/>
        <p:txBody>
          <a:bodyPr/>
          <a:lstStyle/>
          <a:p>
            <a:r>
              <a:rPr lang="nl-NL" dirty="0"/>
              <a:t>Financiering ‘Zorgarrangementen’</a:t>
            </a:r>
          </a:p>
        </p:txBody>
      </p:sp>
      <p:sp>
        <p:nvSpPr>
          <p:cNvPr id="3" name="Tijdelijke aanduiding voor inhoud 2">
            <a:extLst>
              <a:ext uri="{FF2B5EF4-FFF2-40B4-BE49-F238E27FC236}">
                <a16:creationId xmlns:a16="http://schemas.microsoft.com/office/drawing/2014/main" id="{0319D678-DDD8-4680-8F9A-3872BB1678A0}"/>
              </a:ext>
            </a:extLst>
          </p:cNvPr>
          <p:cNvSpPr>
            <a:spLocks noGrp="1"/>
          </p:cNvSpPr>
          <p:nvPr>
            <p:ph idx="1"/>
          </p:nvPr>
        </p:nvSpPr>
        <p:spPr>
          <a:xfrm>
            <a:off x="838200" y="2227482"/>
            <a:ext cx="10704442" cy="3653201"/>
          </a:xfrm>
        </p:spPr>
        <p:txBody>
          <a:bodyPr/>
          <a:lstStyle/>
          <a:p>
            <a:r>
              <a:rPr lang="nl-NL" sz="2500" dirty="0"/>
              <a:t>Verantwoording van daadwerkelijk gemaakte kosten is nodig om tot inzichten te komen voor de ontwikkeling van het model. Welke variant gekozen wordt hangt ook af van de administratieve mogelijkheden en belasting die het met zich meebrengt.</a:t>
            </a:r>
          </a:p>
          <a:p>
            <a:r>
              <a:rPr lang="nl-NL" sz="2500" dirty="0"/>
              <a:t>Onderzocht wordt hoe er een bonus/malus regeling kan worden ingebouwd, zodanig dat een aanbieder die het “goed” doet daarvan profiteert (bonus) en een aanbieder die het “niet goed” doet een nadeel ondervind (malus). </a:t>
            </a:r>
          </a:p>
          <a:p>
            <a:pPr marL="0" indent="0">
              <a:buNone/>
            </a:pPr>
            <a:endParaRPr lang="nl-NL" dirty="0"/>
          </a:p>
          <a:p>
            <a:endParaRPr lang="nl-NL" dirty="0">
              <a:solidFill>
                <a:srgbClr val="0070C0"/>
              </a:solidFill>
            </a:endParaRPr>
          </a:p>
          <a:p>
            <a:endParaRPr lang="nl-NL" dirty="0">
              <a:solidFill>
                <a:srgbClr val="0070C0"/>
              </a:solidFill>
            </a:endParaRPr>
          </a:p>
        </p:txBody>
      </p:sp>
      <p:sp>
        <p:nvSpPr>
          <p:cNvPr id="5" name="Rechthoek 4">
            <a:extLst>
              <a:ext uri="{FF2B5EF4-FFF2-40B4-BE49-F238E27FC236}">
                <a16:creationId xmlns:a16="http://schemas.microsoft.com/office/drawing/2014/main" id="{3D89021C-3DFB-4484-BB60-7A6FA072FCA8}"/>
              </a:ext>
            </a:extLst>
          </p:cNvPr>
          <p:cNvSpPr/>
          <p:nvPr/>
        </p:nvSpPr>
        <p:spPr>
          <a:xfrm>
            <a:off x="10021338"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238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Vooraf</a:t>
            </a:r>
            <a:endParaRPr lang="nl-NL" sz="3200" dirty="0">
              <a:highlight>
                <a:srgbClr val="FFFF00"/>
              </a:highlight>
            </a:endParaRPr>
          </a:p>
        </p:txBody>
      </p:sp>
      <p:sp>
        <p:nvSpPr>
          <p:cNvPr id="3" name="Tijdelijke aanduiding voor inhoud 2"/>
          <p:cNvSpPr>
            <a:spLocks noGrp="1"/>
          </p:cNvSpPr>
          <p:nvPr>
            <p:ph idx="1"/>
          </p:nvPr>
        </p:nvSpPr>
        <p:spPr>
          <a:xfrm>
            <a:off x="838200" y="1703329"/>
            <a:ext cx="9916486" cy="4278386"/>
          </a:xfrm>
        </p:spPr>
        <p:txBody>
          <a:bodyPr/>
          <a:lstStyle/>
          <a:p>
            <a:r>
              <a:rPr lang="nl-NL" dirty="0"/>
              <a:t>Bijeenkomst wordt opgenomen en na afloop beschikbaar gesteld aan deelnemers van DEZE sessie</a:t>
            </a:r>
          </a:p>
          <a:p>
            <a:r>
              <a:rPr lang="nl-NL" dirty="0"/>
              <a:t>Eén centraal gespreksverslag komt op zorgaanbieders.eindhoven.nl</a:t>
            </a:r>
          </a:p>
          <a:p>
            <a:r>
              <a:rPr lang="nl-NL" dirty="0"/>
              <a:t>Indien er vragen niet direct beantwoord kunnen worden, volgen antwoorden per mail</a:t>
            </a:r>
          </a:p>
          <a:p>
            <a:pPr marL="0" indent="0">
              <a:buNone/>
            </a:pPr>
            <a:endParaRPr lang="nl-NL" dirty="0"/>
          </a:p>
        </p:txBody>
      </p:sp>
      <p:pic>
        <p:nvPicPr>
          <p:cNvPr id="4" name="Picture 2">
            <a:extLst>
              <a:ext uri="{FF2B5EF4-FFF2-40B4-BE49-F238E27FC236}">
                <a16:creationId xmlns:a16="http://schemas.microsoft.com/office/drawing/2014/main" id="{00A1D09A-C21C-41A9-8F99-9C7BB534D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60" y="5247862"/>
            <a:ext cx="9017227" cy="149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a:extLst>
              <a:ext uri="{FF2B5EF4-FFF2-40B4-BE49-F238E27FC236}">
                <a16:creationId xmlns:a16="http://schemas.microsoft.com/office/drawing/2014/main" id="{29126193-E61D-4ECF-9702-E9D0ABAB2304}"/>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698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99BFC-77C4-4752-B584-69254BD35C25}"/>
              </a:ext>
            </a:extLst>
          </p:cNvPr>
          <p:cNvSpPr>
            <a:spLocks noGrp="1"/>
          </p:cNvSpPr>
          <p:nvPr>
            <p:ph type="title"/>
          </p:nvPr>
        </p:nvSpPr>
        <p:spPr/>
        <p:txBody>
          <a:bodyPr/>
          <a:lstStyle/>
          <a:p>
            <a:r>
              <a:rPr lang="nl-NL" dirty="0"/>
              <a:t>Financiering ‘Coördinatie’ </a:t>
            </a:r>
          </a:p>
        </p:txBody>
      </p:sp>
      <p:sp>
        <p:nvSpPr>
          <p:cNvPr id="3" name="Tijdelijke aanduiding voor inhoud 2">
            <a:extLst>
              <a:ext uri="{FF2B5EF4-FFF2-40B4-BE49-F238E27FC236}">
                <a16:creationId xmlns:a16="http://schemas.microsoft.com/office/drawing/2014/main" id="{0319D678-DDD8-4680-8F9A-3872BB1678A0}"/>
              </a:ext>
            </a:extLst>
          </p:cNvPr>
          <p:cNvSpPr>
            <a:spLocks noGrp="1"/>
          </p:cNvSpPr>
          <p:nvPr>
            <p:ph idx="1"/>
          </p:nvPr>
        </p:nvSpPr>
        <p:spPr>
          <a:xfrm>
            <a:off x="838200" y="2227482"/>
            <a:ext cx="10704442" cy="3653201"/>
          </a:xfrm>
        </p:spPr>
        <p:txBody>
          <a:bodyPr/>
          <a:lstStyle/>
          <a:p>
            <a:r>
              <a:rPr lang="nl-NL" dirty="0"/>
              <a:t>Zorgaanbieder voert (groot) deel ondersteuning uit</a:t>
            </a:r>
          </a:p>
          <a:p>
            <a:r>
              <a:rPr lang="nl-NL" dirty="0"/>
              <a:t>Kosten kunnen op 2 manieren worden bepaald:</a:t>
            </a:r>
          </a:p>
          <a:p>
            <a:pPr lvl="1"/>
            <a:r>
              <a:rPr lang="nl-NL" dirty="0">
                <a:solidFill>
                  <a:schemeClr val="tx2"/>
                </a:solidFill>
              </a:rPr>
              <a:t>Percentage (opslag of onderdeel) arrangementbudget  &gt;&gt; schatting 3-5%</a:t>
            </a:r>
          </a:p>
          <a:p>
            <a:pPr lvl="1"/>
            <a:r>
              <a:rPr lang="nl-NL" dirty="0">
                <a:solidFill>
                  <a:schemeClr val="tx2"/>
                </a:solidFill>
              </a:rPr>
              <a:t>Declaratie vooraf bepaald tarief per cliënt/huishouden  &gt;&gt; schatting 10-30 uur</a:t>
            </a:r>
            <a:br>
              <a:rPr lang="nl-NL" dirty="0">
                <a:solidFill>
                  <a:schemeClr val="tx2"/>
                </a:solidFill>
              </a:rPr>
            </a:br>
            <a:r>
              <a:rPr lang="nl-NL" dirty="0">
                <a:solidFill>
                  <a:schemeClr val="tx2"/>
                </a:solidFill>
              </a:rPr>
              <a:t>Uitgangspunten concepttarieven</a:t>
            </a:r>
            <a:br>
              <a:rPr lang="nl-NL" dirty="0">
                <a:solidFill>
                  <a:schemeClr val="tx2"/>
                </a:solidFill>
              </a:rPr>
            </a:br>
            <a:r>
              <a:rPr lang="nl-NL" dirty="0">
                <a:solidFill>
                  <a:schemeClr val="tx2"/>
                </a:solidFill>
              </a:rPr>
              <a:t>&gt; uurtarief cao die hoogste salaris kent</a:t>
            </a:r>
            <a:br>
              <a:rPr lang="nl-NL" dirty="0">
                <a:solidFill>
                  <a:schemeClr val="tx2"/>
                </a:solidFill>
              </a:rPr>
            </a:br>
            <a:r>
              <a:rPr lang="nl-NL" dirty="0">
                <a:solidFill>
                  <a:schemeClr val="tx2"/>
                </a:solidFill>
              </a:rPr>
              <a:t>&gt; productiviteitspercentage 65,9% (Berenschot)</a:t>
            </a:r>
          </a:p>
          <a:p>
            <a:endParaRPr lang="nl-NL" dirty="0">
              <a:solidFill>
                <a:srgbClr val="0070C0"/>
              </a:solidFill>
            </a:endParaRPr>
          </a:p>
          <a:p>
            <a:endParaRPr lang="nl-NL" dirty="0">
              <a:solidFill>
                <a:srgbClr val="0070C0"/>
              </a:solidFill>
            </a:endParaRPr>
          </a:p>
        </p:txBody>
      </p:sp>
      <p:sp>
        <p:nvSpPr>
          <p:cNvPr id="5" name="Rechthoek 4">
            <a:extLst>
              <a:ext uri="{FF2B5EF4-FFF2-40B4-BE49-F238E27FC236}">
                <a16:creationId xmlns:a16="http://schemas.microsoft.com/office/drawing/2014/main" id="{3D89021C-3DFB-4484-BB60-7A6FA072FCA8}"/>
              </a:ext>
            </a:extLst>
          </p:cNvPr>
          <p:cNvSpPr/>
          <p:nvPr/>
        </p:nvSpPr>
        <p:spPr>
          <a:xfrm>
            <a:off x="10021338"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0804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99BFC-77C4-4752-B584-69254BD35C25}"/>
              </a:ext>
            </a:extLst>
          </p:cNvPr>
          <p:cNvSpPr>
            <a:spLocks noGrp="1"/>
          </p:cNvSpPr>
          <p:nvPr>
            <p:ph type="title"/>
          </p:nvPr>
        </p:nvSpPr>
        <p:spPr/>
        <p:txBody>
          <a:bodyPr/>
          <a:lstStyle/>
          <a:p>
            <a:r>
              <a:rPr lang="nl-NL" dirty="0"/>
              <a:t>Financiering ‘Case-gesprek’ </a:t>
            </a:r>
          </a:p>
        </p:txBody>
      </p:sp>
      <p:sp>
        <p:nvSpPr>
          <p:cNvPr id="3" name="Tijdelijke aanduiding voor inhoud 2">
            <a:extLst>
              <a:ext uri="{FF2B5EF4-FFF2-40B4-BE49-F238E27FC236}">
                <a16:creationId xmlns:a16="http://schemas.microsoft.com/office/drawing/2014/main" id="{0319D678-DDD8-4680-8F9A-3872BB1678A0}"/>
              </a:ext>
            </a:extLst>
          </p:cNvPr>
          <p:cNvSpPr>
            <a:spLocks noGrp="1"/>
          </p:cNvSpPr>
          <p:nvPr>
            <p:ph idx="1"/>
          </p:nvPr>
        </p:nvSpPr>
        <p:spPr>
          <a:xfrm>
            <a:off x="838200" y="2227482"/>
            <a:ext cx="11035748" cy="3653201"/>
          </a:xfrm>
        </p:spPr>
        <p:txBody>
          <a:bodyPr/>
          <a:lstStyle/>
          <a:p>
            <a:r>
              <a:rPr lang="nl-NL" dirty="0"/>
              <a:t>Voorkeur is een vast bedrag per case </a:t>
            </a:r>
          </a:p>
          <a:p>
            <a:r>
              <a:rPr lang="nl-NL" dirty="0"/>
              <a:t>Gemiddelde tijd is 5 uur met bandbreedte tussen 2 en 7 uur</a:t>
            </a:r>
          </a:p>
          <a:p>
            <a:r>
              <a:rPr lang="nl-NL" dirty="0"/>
              <a:t>Tijd voor opstellen zorgplan zit in Mono-producten</a:t>
            </a:r>
          </a:p>
          <a:p>
            <a:r>
              <a:rPr lang="nl-NL" dirty="0"/>
              <a:t>Ervaringsgegevens 1</a:t>
            </a:r>
            <a:r>
              <a:rPr lang="nl-NL" baseline="30000" dirty="0"/>
              <a:t>e</a:t>
            </a:r>
            <a:r>
              <a:rPr lang="nl-NL" dirty="0"/>
              <a:t> twee jaar gebruiken om tot vast bedrag te komen</a:t>
            </a:r>
          </a:p>
          <a:p>
            <a:pPr lvl="1"/>
            <a:endParaRPr lang="nl-NL" dirty="0">
              <a:solidFill>
                <a:srgbClr val="0070C0"/>
              </a:solidFill>
            </a:endParaRPr>
          </a:p>
          <a:p>
            <a:endParaRPr lang="nl-NL" dirty="0">
              <a:solidFill>
                <a:srgbClr val="0070C0"/>
              </a:solidFill>
            </a:endParaRPr>
          </a:p>
        </p:txBody>
      </p:sp>
      <p:sp>
        <p:nvSpPr>
          <p:cNvPr id="5" name="Rechthoek 4">
            <a:extLst>
              <a:ext uri="{FF2B5EF4-FFF2-40B4-BE49-F238E27FC236}">
                <a16:creationId xmlns:a16="http://schemas.microsoft.com/office/drawing/2014/main" id="{3D89021C-3DFB-4484-BB60-7A6FA072FCA8}"/>
              </a:ext>
            </a:extLst>
          </p:cNvPr>
          <p:cNvSpPr/>
          <p:nvPr/>
        </p:nvSpPr>
        <p:spPr>
          <a:xfrm>
            <a:off x="10021338"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62157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449-FB19-40D2-9FB7-E606567FAF54}"/>
              </a:ext>
            </a:extLst>
          </p:cNvPr>
          <p:cNvSpPr>
            <a:spLocks noGrp="1"/>
          </p:cNvSpPr>
          <p:nvPr>
            <p:ph type="title"/>
          </p:nvPr>
        </p:nvSpPr>
        <p:spPr/>
        <p:txBody>
          <a:bodyPr/>
          <a:lstStyle/>
          <a:p>
            <a:r>
              <a:rPr lang="nl-NL" dirty="0"/>
              <a:t>Samengevat</a:t>
            </a:r>
          </a:p>
        </p:txBody>
      </p:sp>
      <p:sp>
        <p:nvSpPr>
          <p:cNvPr id="3" name="Tijdelijke aanduiding voor inhoud 2">
            <a:extLst>
              <a:ext uri="{FF2B5EF4-FFF2-40B4-BE49-F238E27FC236}">
                <a16:creationId xmlns:a16="http://schemas.microsoft.com/office/drawing/2014/main" id="{50320973-3987-47F7-A847-0B7D5B17FBD5}"/>
              </a:ext>
            </a:extLst>
          </p:cNvPr>
          <p:cNvSpPr>
            <a:spLocks noGrp="1"/>
          </p:cNvSpPr>
          <p:nvPr>
            <p:ph idx="1"/>
          </p:nvPr>
        </p:nvSpPr>
        <p:spPr>
          <a:xfrm>
            <a:off x="838200" y="1750404"/>
            <a:ext cx="11035748" cy="3653201"/>
          </a:xfrm>
        </p:spPr>
        <p:txBody>
          <a:bodyPr/>
          <a:lstStyle/>
          <a:p>
            <a:pPr marL="152396" indent="0">
              <a:buNone/>
            </a:pPr>
            <a:endParaRPr lang="nl-NL" b="1" dirty="0"/>
          </a:p>
          <a:p>
            <a:pPr marL="152396" indent="0">
              <a:buNone/>
            </a:pPr>
            <a:r>
              <a:rPr lang="nl-NL" b="1" dirty="0"/>
              <a:t>Daar waar het kan (Mono)</a:t>
            </a:r>
            <a:r>
              <a:rPr lang="nl-NL" dirty="0"/>
              <a:t>: snel, efficiënt en goed. </a:t>
            </a:r>
            <a:br>
              <a:rPr lang="nl-NL" dirty="0"/>
            </a:br>
            <a:r>
              <a:rPr lang="nl-NL" dirty="0"/>
              <a:t>Ontlast het “systeem” en levert kwaliteit.</a:t>
            </a:r>
          </a:p>
          <a:p>
            <a:pPr marL="152396" indent="0">
              <a:buNone/>
            </a:pPr>
            <a:endParaRPr lang="nl-NL" dirty="0"/>
          </a:p>
          <a:p>
            <a:pPr marL="152396" indent="0">
              <a:buNone/>
            </a:pPr>
            <a:r>
              <a:rPr lang="nl-NL" b="1" dirty="0"/>
              <a:t>Daar waar het moet (Multi)</a:t>
            </a:r>
            <a:r>
              <a:rPr lang="nl-NL" dirty="0"/>
              <a:t>: direct samen met de driehoek werken aan één aanpak.</a:t>
            </a:r>
          </a:p>
          <a:p>
            <a:pPr marL="152396" indent="0">
              <a:buNone/>
            </a:pPr>
            <a:endParaRPr lang="nl-NL" dirty="0"/>
          </a:p>
        </p:txBody>
      </p:sp>
      <p:sp>
        <p:nvSpPr>
          <p:cNvPr id="4" name="Rechthoek 3">
            <a:extLst>
              <a:ext uri="{FF2B5EF4-FFF2-40B4-BE49-F238E27FC236}">
                <a16:creationId xmlns:a16="http://schemas.microsoft.com/office/drawing/2014/main" id="{D55BEDFE-D7AD-4048-B5F5-C38AEAAA2E80}"/>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63923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Online vergadertips en -regels</a:t>
            </a:r>
          </a:p>
        </p:txBody>
      </p:sp>
      <p:sp>
        <p:nvSpPr>
          <p:cNvPr id="3" name="Tijdelijke aanduiding voor inhoud 2"/>
          <p:cNvSpPr>
            <a:spLocks noGrp="1"/>
          </p:cNvSpPr>
          <p:nvPr>
            <p:ph idx="1"/>
          </p:nvPr>
        </p:nvSpPr>
        <p:spPr>
          <a:xfrm>
            <a:off x="838200" y="1703329"/>
            <a:ext cx="9916486" cy="4278386"/>
          </a:xfrm>
        </p:spPr>
        <p:txBody>
          <a:bodyPr/>
          <a:lstStyle/>
          <a:p>
            <a:r>
              <a:rPr lang="nl-NL" sz="2200" dirty="0"/>
              <a:t>De organisator van de presentatie vervult rol voorzitter</a:t>
            </a:r>
          </a:p>
          <a:p>
            <a:r>
              <a:rPr lang="nl-NL" sz="2200" dirty="0"/>
              <a:t>Programma heeft verschillende schermweergaves: om presentatie het beste te zien, raden we het werken op een </a:t>
            </a:r>
            <a:r>
              <a:rPr lang="nl-NL" sz="2200" dirty="0" err="1"/>
              <a:t>stand-alone</a:t>
            </a:r>
            <a:r>
              <a:rPr lang="nl-NL" sz="2200" dirty="0"/>
              <a:t> PC of laptop aan</a:t>
            </a:r>
          </a:p>
          <a:p>
            <a:r>
              <a:rPr lang="nl-NL" sz="2200" dirty="0"/>
              <a:t>Hand zichtbaar opsteken indien je een vraag hebt</a:t>
            </a:r>
          </a:p>
          <a:p>
            <a:r>
              <a:rPr lang="nl-NL" sz="2200" dirty="0"/>
              <a:t>Chatfunctie niet gebruiken, deze wordt niet opgenomen</a:t>
            </a:r>
          </a:p>
          <a:p>
            <a:r>
              <a:rPr lang="nl-NL" sz="2200" dirty="0"/>
              <a:t>Basispresentatie vanaf 10 april 2020 beschikbaar</a:t>
            </a:r>
            <a:endParaRPr lang="nl-NL" sz="1600" dirty="0">
              <a:solidFill>
                <a:srgbClr val="0070C0"/>
              </a:solidFill>
            </a:endParaRPr>
          </a:p>
          <a:p>
            <a:pPr marL="0" indent="0">
              <a:buNone/>
            </a:pPr>
            <a:endParaRPr lang="nl-NL" dirty="0"/>
          </a:p>
          <a:p>
            <a:pPr marL="0" indent="0">
              <a:buNone/>
            </a:pPr>
            <a:endParaRPr lang="nl-NL" dirty="0"/>
          </a:p>
        </p:txBody>
      </p:sp>
      <p:pic>
        <p:nvPicPr>
          <p:cNvPr id="4" name="Picture 2">
            <a:extLst>
              <a:ext uri="{FF2B5EF4-FFF2-40B4-BE49-F238E27FC236}">
                <a16:creationId xmlns:a16="http://schemas.microsoft.com/office/drawing/2014/main" id="{00A1D09A-C21C-41A9-8F99-9C7BB534D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60" y="5247862"/>
            <a:ext cx="9017227" cy="149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a:extLst>
              <a:ext uri="{FF2B5EF4-FFF2-40B4-BE49-F238E27FC236}">
                <a16:creationId xmlns:a16="http://schemas.microsoft.com/office/drawing/2014/main" id="{29126193-E61D-4ECF-9702-E9D0ABAB2304}"/>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8883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 bijeenkomst</a:t>
            </a:r>
            <a:endParaRPr lang="nl-NL" sz="3600" dirty="0">
              <a:highlight>
                <a:srgbClr val="FFFF00"/>
              </a:highlight>
            </a:endParaRPr>
          </a:p>
        </p:txBody>
      </p:sp>
      <p:sp>
        <p:nvSpPr>
          <p:cNvPr id="3" name="Tijdelijke aanduiding voor inhoud 2"/>
          <p:cNvSpPr>
            <a:spLocks noGrp="1"/>
          </p:cNvSpPr>
          <p:nvPr>
            <p:ph idx="1"/>
          </p:nvPr>
        </p:nvSpPr>
        <p:spPr>
          <a:xfrm>
            <a:off x="838200" y="1703329"/>
            <a:ext cx="9916486" cy="4278386"/>
          </a:xfrm>
        </p:spPr>
        <p:txBody>
          <a:bodyPr/>
          <a:lstStyle/>
          <a:p>
            <a:r>
              <a:rPr lang="nl-NL" dirty="0"/>
              <a:t>Toelichting geven op de Multi-methodiek</a:t>
            </a:r>
          </a:p>
          <a:p>
            <a:r>
              <a:rPr lang="nl-NL" dirty="0"/>
              <a:t>Aanvulling vragen op Multi-methodiek aanbiedersperspectief</a:t>
            </a:r>
          </a:p>
          <a:p>
            <a:r>
              <a:rPr lang="nl-NL" dirty="0"/>
              <a:t>In kaart brengen uitvoeringsrisico’s</a:t>
            </a:r>
          </a:p>
          <a:p>
            <a:r>
              <a:rPr lang="nl-NL" dirty="0"/>
              <a:t>Toetsen of gestelde behoefte leidt tot betere </a:t>
            </a:r>
            <a:r>
              <a:rPr lang="nl-NL"/>
              <a:t>Wmo</a:t>
            </a:r>
            <a:endParaRPr lang="nl-NL" dirty="0"/>
          </a:p>
          <a:p>
            <a:r>
              <a:rPr lang="nl-NL" dirty="0"/>
              <a:t>Betrekken marktpartijen bij denkrichting gemeente(n)</a:t>
            </a:r>
            <a:endParaRPr lang="nl-NL" sz="1600" dirty="0"/>
          </a:p>
          <a:p>
            <a:pPr marL="0" indent="0">
              <a:buNone/>
            </a:pPr>
            <a:endParaRPr lang="nl-NL" dirty="0"/>
          </a:p>
          <a:p>
            <a:pPr marL="0" indent="0">
              <a:buNone/>
            </a:pPr>
            <a:endParaRPr lang="nl-NL" dirty="0"/>
          </a:p>
        </p:txBody>
      </p:sp>
      <p:pic>
        <p:nvPicPr>
          <p:cNvPr id="4" name="Picture 2">
            <a:extLst>
              <a:ext uri="{FF2B5EF4-FFF2-40B4-BE49-F238E27FC236}">
                <a16:creationId xmlns:a16="http://schemas.microsoft.com/office/drawing/2014/main" id="{00A1D09A-C21C-41A9-8F99-9C7BB534D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60" y="5247862"/>
            <a:ext cx="9017227" cy="149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a:extLst>
              <a:ext uri="{FF2B5EF4-FFF2-40B4-BE49-F238E27FC236}">
                <a16:creationId xmlns:a16="http://schemas.microsoft.com/office/drawing/2014/main" id="{29126193-E61D-4ECF-9702-E9D0ABAB2304}"/>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7650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Agenda</a:t>
            </a:r>
          </a:p>
        </p:txBody>
      </p:sp>
      <p:sp>
        <p:nvSpPr>
          <p:cNvPr id="3" name="Tijdelijke aanduiding voor inhoud 2"/>
          <p:cNvSpPr>
            <a:spLocks noGrp="1"/>
          </p:cNvSpPr>
          <p:nvPr>
            <p:ph idx="1"/>
          </p:nvPr>
        </p:nvSpPr>
        <p:spPr>
          <a:xfrm>
            <a:off x="838200" y="1695064"/>
            <a:ext cx="9916486" cy="4278386"/>
          </a:xfrm>
        </p:spPr>
        <p:txBody>
          <a:bodyPr/>
          <a:lstStyle/>
          <a:p>
            <a:r>
              <a:rPr lang="nl-NL" dirty="0"/>
              <a:t>Waar doen we het voor?</a:t>
            </a:r>
          </a:p>
          <a:p>
            <a:r>
              <a:rPr lang="nl-NL" dirty="0"/>
              <a:t>Toelichting en uitwerking ketenproces Mono - Multi  </a:t>
            </a:r>
          </a:p>
          <a:p>
            <a:r>
              <a:rPr lang="nl-NL" dirty="0"/>
              <a:t>Reactie en feedback op memo</a:t>
            </a:r>
          </a:p>
          <a:p>
            <a:r>
              <a:rPr lang="nl-NL" dirty="0"/>
              <a:t>Vragenronde</a:t>
            </a:r>
            <a:endParaRPr lang="nl-NL" sz="1600" dirty="0"/>
          </a:p>
          <a:p>
            <a:pPr marL="0" indent="0">
              <a:buNone/>
            </a:pPr>
            <a:endParaRPr lang="nl-NL" dirty="0"/>
          </a:p>
          <a:p>
            <a:pPr marL="0" indent="0">
              <a:buNone/>
            </a:pPr>
            <a:endParaRPr lang="nl-NL" dirty="0"/>
          </a:p>
        </p:txBody>
      </p:sp>
      <p:pic>
        <p:nvPicPr>
          <p:cNvPr id="4" name="Picture 2">
            <a:extLst>
              <a:ext uri="{FF2B5EF4-FFF2-40B4-BE49-F238E27FC236}">
                <a16:creationId xmlns:a16="http://schemas.microsoft.com/office/drawing/2014/main" id="{00A1D09A-C21C-41A9-8F99-9C7BB534D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60" y="5247862"/>
            <a:ext cx="9017227" cy="149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a:extLst>
              <a:ext uri="{FF2B5EF4-FFF2-40B4-BE49-F238E27FC236}">
                <a16:creationId xmlns:a16="http://schemas.microsoft.com/office/drawing/2014/main" id="{29126193-E61D-4ECF-9702-E9D0ABAB2304}"/>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1809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6170" y="625184"/>
            <a:ext cx="5690616" cy="2666655"/>
          </a:xfrm>
        </p:spPr>
        <p:txBody>
          <a:bodyPr/>
          <a:lstStyle/>
          <a:p>
            <a:r>
              <a:rPr lang="nl-NL" dirty="0"/>
              <a:t>Waar doen we  het voor?</a:t>
            </a:r>
          </a:p>
        </p:txBody>
      </p:sp>
      <p:sp>
        <p:nvSpPr>
          <p:cNvPr id="3" name="Tijdelijke aanduiding voor inhoud 2"/>
          <p:cNvSpPr>
            <a:spLocks noGrp="1"/>
          </p:cNvSpPr>
          <p:nvPr>
            <p:ph idx="1"/>
          </p:nvPr>
        </p:nvSpPr>
        <p:spPr>
          <a:xfrm>
            <a:off x="6396170" y="2766978"/>
            <a:ext cx="5518739" cy="3653201"/>
          </a:xfrm>
        </p:spPr>
        <p:txBody>
          <a:bodyPr/>
          <a:lstStyle/>
          <a:p>
            <a:pPr marL="0" indent="0">
              <a:buNone/>
            </a:pPr>
            <a:r>
              <a:rPr lang="nl-NL" dirty="0"/>
              <a:t>Effectievere ondersteuning aan inwoners met Multi problematiek </a:t>
            </a:r>
          </a:p>
          <a:p>
            <a:pPr marL="0" indent="0">
              <a:buNone/>
            </a:pPr>
            <a:br>
              <a:rPr lang="nl-NL" i="1" dirty="0"/>
            </a:br>
            <a:r>
              <a:rPr lang="nl-NL" i="1" dirty="0"/>
              <a:t>Effectiever</a:t>
            </a:r>
            <a:r>
              <a:rPr lang="nl-NL" dirty="0"/>
              <a:t> = gecoördineerde en </a:t>
            </a:r>
            <a:r>
              <a:rPr lang="nl-NL" dirty="0" err="1"/>
              <a:t>ontschotte</a:t>
            </a:r>
            <a:r>
              <a:rPr lang="nl-NL" dirty="0"/>
              <a:t> ondersteuning aan de inwoner (huishouden/gezin)</a:t>
            </a:r>
          </a:p>
          <a:p>
            <a:pPr>
              <a:buFont typeface="Wingdings" pitchFamily="2" charset="2"/>
              <a:buChar char="§"/>
            </a:pPr>
            <a:endParaRPr lang="nl-NL" dirty="0"/>
          </a:p>
        </p:txBody>
      </p:sp>
      <p:pic>
        <p:nvPicPr>
          <p:cNvPr id="4" name="Picture 3" descr="rolstoel_000014586289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79076" cy="6858000"/>
          </a:xfrm>
          <a:prstGeom prst="rect">
            <a:avLst/>
          </a:prstGeom>
        </p:spPr>
      </p:pic>
      <p:sp>
        <p:nvSpPr>
          <p:cNvPr id="6" name="Rechthoek 5">
            <a:extLst>
              <a:ext uri="{FF2B5EF4-FFF2-40B4-BE49-F238E27FC236}">
                <a16:creationId xmlns:a16="http://schemas.microsoft.com/office/drawing/2014/main" id="{D8042236-262F-41E8-9A53-CA65FA186296}"/>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962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6170" y="625184"/>
            <a:ext cx="5690616" cy="2666655"/>
          </a:xfrm>
        </p:spPr>
        <p:txBody>
          <a:bodyPr/>
          <a:lstStyle/>
          <a:p>
            <a:r>
              <a:rPr lang="nl-NL" dirty="0"/>
              <a:t>Wat willen we bereiken?</a:t>
            </a:r>
          </a:p>
        </p:txBody>
      </p:sp>
      <p:sp>
        <p:nvSpPr>
          <p:cNvPr id="3" name="Tijdelijke aanduiding voor inhoud 2"/>
          <p:cNvSpPr>
            <a:spLocks noGrp="1"/>
          </p:cNvSpPr>
          <p:nvPr>
            <p:ph idx="1"/>
          </p:nvPr>
        </p:nvSpPr>
        <p:spPr>
          <a:xfrm>
            <a:off x="6396170" y="2766978"/>
            <a:ext cx="5518739" cy="3653201"/>
          </a:xfrm>
        </p:spPr>
        <p:txBody>
          <a:bodyPr/>
          <a:lstStyle/>
          <a:p>
            <a:pPr>
              <a:buFont typeface="Wingdings" pitchFamily="2" charset="2"/>
              <a:buChar char="§"/>
            </a:pPr>
            <a:r>
              <a:rPr lang="nl-NL" dirty="0"/>
              <a:t>Passend proces voor inwoner en huishouden</a:t>
            </a:r>
          </a:p>
          <a:p>
            <a:pPr>
              <a:buFont typeface="Wingdings" pitchFamily="2" charset="2"/>
              <a:buChar char="§"/>
            </a:pPr>
            <a:r>
              <a:rPr lang="nl-NL" dirty="0"/>
              <a:t>Expertise zorgaanbieder vooraan in proces</a:t>
            </a:r>
          </a:p>
          <a:p>
            <a:pPr>
              <a:buFont typeface="Wingdings" pitchFamily="2" charset="2"/>
              <a:buChar char="§"/>
            </a:pPr>
            <a:r>
              <a:rPr lang="nl-NL" dirty="0"/>
              <a:t>Gecoördineerde, flexibele en passende specialistische ondersteuning</a:t>
            </a:r>
          </a:p>
          <a:p>
            <a:pPr>
              <a:buFont typeface="Wingdings" pitchFamily="2" charset="2"/>
              <a:buChar char="§"/>
            </a:pPr>
            <a:endParaRPr lang="nl-NL" dirty="0"/>
          </a:p>
        </p:txBody>
      </p:sp>
      <p:pic>
        <p:nvPicPr>
          <p:cNvPr id="5" name="Picture 3" descr="pubers.jpg">
            <a:extLst>
              <a:ext uri="{FF2B5EF4-FFF2-40B4-BE49-F238E27FC236}">
                <a16:creationId xmlns:a16="http://schemas.microsoft.com/office/drawing/2014/main" id="{F03D7D8C-9376-4176-9BA6-B2EEEFB7C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76931" cy="6858000"/>
          </a:xfrm>
          <a:prstGeom prst="rect">
            <a:avLst/>
          </a:prstGeom>
        </p:spPr>
      </p:pic>
      <p:sp>
        <p:nvSpPr>
          <p:cNvPr id="7" name="Rechthoek 6">
            <a:extLst>
              <a:ext uri="{FF2B5EF4-FFF2-40B4-BE49-F238E27FC236}">
                <a16:creationId xmlns:a16="http://schemas.microsoft.com/office/drawing/2014/main" id="{183FAF9C-3E85-4A29-B205-3CA93113974F}"/>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257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Meerwaarde voor inwoners</a:t>
            </a:r>
          </a:p>
        </p:txBody>
      </p:sp>
      <p:sp>
        <p:nvSpPr>
          <p:cNvPr id="3" name="Tijdelijke aanduiding voor inhoud 2"/>
          <p:cNvSpPr>
            <a:spLocks noGrp="1"/>
          </p:cNvSpPr>
          <p:nvPr>
            <p:ph idx="1"/>
          </p:nvPr>
        </p:nvSpPr>
        <p:spPr>
          <a:xfrm>
            <a:off x="838200" y="1787826"/>
            <a:ext cx="9916486" cy="4278386"/>
          </a:xfrm>
        </p:spPr>
        <p:txBody>
          <a:bodyPr/>
          <a:lstStyle/>
          <a:p>
            <a:pPr marL="457189" indent="-457189" defTabSz="1219170">
              <a:lnSpc>
                <a:spcPct val="100000"/>
              </a:lnSpc>
              <a:spcBef>
                <a:spcPct val="20000"/>
              </a:spcBef>
              <a:buFont typeface="Arial" panose="020B0604020202020204" pitchFamily="34" charset="0"/>
              <a:buChar char="•"/>
            </a:pPr>
            <a:r>
              <a:rPr lang="nl-NL" dirty="0">
                <a:latin typeface="Arial" panose="020B0604020202020204" pitchFamily="34" charset="0"/>
                <a:ea typeface="+mn-ea"/>
                <a:cs typeface="Arial" panose="020B0604020202020204" pitchFamily="34" charset="0"/>
              </a:rPr>
              <a:t>Gerichte interventies ipv opeenstapeling ondersteuning</a:t>
            </a:r>
          </a:p>
          <a:p>
            <a:pPr marL="457189" indent="-457189" defTabSz="1219170">
              <a:lnSpc>
                <a:spcPct val="100000"/>
              </a:lnSpc>
              <a:spcBef>
                <a:spcPct val="20000"/>
              </a:spcBef>
              <a:buFont typeface="Arial" panose="020B0604020202020204" pitchFamily="34" charset="0"/>
              <a:buChar char="•"/>
            </a:pPr>
            <a:r>
              <a:rPr lang="nl-NL" dirty="0">
                <a:latin typeface="Arial" panose="020B0604020202020204" pitchFamily="34" charset="0"/>
                <a:ea typeface="+mn-ea"/>
                <a:cs typeface="Arial" panose="020B0604020202020204" pitchFamily="34" charset="0"/>
              </a:rPr>
              <a:t>Integraal specialistisch aanbod</a:t>
            </a:r>
          </a:p>
          <a:p>
            <a:pPr marL="457189" indent="-457189" defTabSz="1219170">
              <a:lnSpc>
                <a:spcPct val="100000"/>
              </a:lnSpc>
              <a:spcBef>
                <a:spcPct val="20000"/>
              </a:spcBef>
              <a:buFont typeface="Arial" panose="020B0604020202020204" pitchFamily="34" charset="0"/>
              <a:buChar char="•"/>
            </a:pPr>
            <a:r>
              <a:rPr lang="nl-NL" dirty="0">
                <a:latin typeface="Arial" panose="020B0604020202020204" pitchFamily="34" charset="0"/>
                <a:ea typeface="+mn-ea"/>
                <a:cs typeface="Arial" panose="020B0604020202020204" pitchFamily="34" charset="0"/>
              </a:rPr>
              <a:t>Direct de juiste expertise beschikbaar</a:t>
            </a:r>
          </a:p>
          <a:p>
            <a:pPr marL="457189" indent="-457189" defTabSz="1219170">
              <a:lnSpc>
                <a:spcPct val="100000"/>
              </a:lnSpc>
              <a:spcBef>
                <a:spcPct val="20000"/>
              </a:spcBef>
              <a:buFont typeface="Arial" panose="020B0604020202020204" pitchFamily="34" charset="0"/>
              <a:buChar char="•"/>
            </a:pPr>
            <a:r>
              <a:rPr lang="nl-NL" dirty="0">
                <a:latin typeface="Arial" panose="020B0604020202020204" pitchFamily="34" charset="0"/>
                <a:ea typeface="+mn-ea"/>
                <a:cs typeface="Arial" panose="020B0604020202020204" pitchFamily="34" charset="0"/>
              </a:rPr>
              <a:t>Geen wachttijden bij start en stoppen van zorg </a:t>
            </a:r>
            <a:r>
              <a:rPr lang="nl-NL" dirty="0" err="1">
                <a:latin typeface="Arial" panose="020B0604020202020204" pitchFamily="34" charset="0"/>
                <a:ea typeface="+mn-ea"/>
                <a:cs typeface="Arial" panose="020B0604020202020204" pitchFamily="34" charset="0"/>
              </a:rPr>
              <a:t>ivm</a:t>
            </a:r>
            <a:r>
              <a:rPr lang="nl-NL" dirty="0">
                <a:latin typeface="Arial" panose="020B0604020202020204" pitchFamily="34" charset="0"/>
                <a:ea typeface="+mn-ea"/>
                <a:cs typeface="Arial" panose="020B0604020202020204" pitchFamily="34" charset="0"/>
              </a:rPr>
              <a:t> aanvragen beschikkingen</a:t>
            </a:r>
          </a:p>
          <a:p>
            <a:pPr marL="457189" indent="-457189" defTabSz="1219170">
              <a:lnSpc>
                <a:spcPct val="100000"/>
              </a:lnSpc>
              <a:spcBef>
                <a:spcPct val="20000"/>
              </a:spcBef>
              <a:buFont typeface="Arial" panose="020B0604020202020204" pitchFamily="34" charset="0"/>
              <a:buChar char="•"/>
            </a:pPr>
            <a:r>
              <a:rPr lang="nl-NL" dirty="0">
                <a:latin typeface="Arial" panose="020B0604020202020204" pitchFamily="34" charset="0"/>
                <a:ea typeface="+mn-ea"/>
                <a:cs typeface="Arial" panose="020B0604020202020204" pitchFamily="34" charset="0"/>
              </a:rPr>
              <a:t>Minder zorgaanbieders per inwoner/huishouden/gezin</a:t>
            </a:r>
          </a:p>
          <a:p>
            <a:pPr marL="457189" indent="-457189" defTabSz="1219170">
              <a:lnSpc>
                <a:spcPct val="100000"/>
              </a:lnSpc>
              <a:spcBef>
                <a:spcPct val="20000"/>
              </a:spcBef>
              <a:buFont typeface="Arial" panose="020B0604020202020204" pitchFamily="34" charset="0"/>
              <a:buChar char="•"/>
            </a:pPr>
            <a:r>
              <a:rPr lang="nl-NL" dirty="0">
                <a:latin typeface="Arial" panose="020B0604020202020204" pitchFamily="34" charset="0"/>
                <a:ea typeface="+mn-ea"/>
                <a:cs typeface="Arial" panose="020B0604020202020204" pitchFamily="34" charset="0"/>
              </a:rPr>
              <a:t>Korte lijnen in de driehoek inwoner-gemeente-aanbieder </a:t>
            </a:r>
            <a:endParaRPr lang="nl-NL" dirty="0"/>
          </a:p>
        </p:txBody>
      </p:sp>
      <p:sp>
        <p:nvSpPr>
          <p:cNvPr id="4" name="Rechthoek 3">
            <a:extLst>
              <a:ext uri="{FF2B5EF4-FFF2-40B4-BE49-F238E27FC236}">
                <a16:creationId xmlns:a16="http://schemas.microsoft.com/office/drawing/2014/main" id="{954250CB-CBAA-47EF-9AF9-5A73A86FE76D}"/>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50383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Doelgroep Multi</a:t>
            </a:r>
          </a:p>
        </p:txBody>
      </p:sp>
      <p:sp>
        <p:nvSpPr>
          <p:cNvPr id="3" name="Tijdelijke aanduiding voor inhoud 2"/>
          <p:cNvSpPr>
            <a:spLocks noGrp="1"/>
          </p:cNvSpPr>
          <p:nvPr>
            <p:ph idx="1"/>
          </p:nvPr>
        </p:nvSpPr>
        <p:spPr>
          <a:xfrm>
            <a:off x="838200" y="1787826"/>
            <a:ext cx="9916486" cy="4278386"/>
          </a:xfrm>
        </p:spPr>
        <p:txBody>
          <a:bodyPr/>
          <a:lstStyle/>
          <a:p>
            <a:pPr marL="0" indent="0" defTabSz="1219170">
              <a:lnSpc>
                <a:spcPct val="100000"/>
              </a:lnSpc>
              <a:spcBef>
                <a:spcPct val="20000"/>
              </a:spcBef>
              <a:buNone/>
            </a:pPr>
            <a:r>
              <a:rPr lang="nl-NL" dirty="0">
                <a:latin typeface="Arial" panose="020B0604020202020204" pitchFamily="34" charset="0"/>
                <a:ea typeface="+mn-ea"/>
                <a:cs typeface="Arial" panose="020B0604020202020204" pitchFamily="34" charset="0"/>
              </a:rPr>
              <a:t>Cliënten waarbij gecoördineerde inzet van specialistische ondersteuning noodzakelijk is. Waarbij deze inzet door één verantwoordelijke aanbieder wordt verzorgd.</a:t>
            </a:r>
          </a:p>
          <a:p>
            <a:pPr marL="0" indent="0" defTabSz="1219170">
              <a:lnSpc>
                <a:spcPct val="100000"/>
              </a:lnSpc>
              <a:spcBef>
                <a:spcPct val="20000"/>
              </a:spcBef>
              <a:buNone/>
            </a:pPr>
            <a:endParaRPr lang="nl-NL" dirty="0">
              <a:latin typeface="Arial" panose="020B0604020202020204" pitchFamily="34" charset="0"/>
              <a:ea typeface="+mn-ea"/>
              <a:cs typeface="Arial" panose="020B0604020202020204" pitchFamily="34" charset="0"/>
            </a:endParaRPr>
          </a:p>
          <a:p>
            <a:pPr marL="0" indent="0" defTabSz="1219170">
              <a:lnSpc>
                <a:spcPct val="100000"/>
              </a:lnSpc>
              <a:spcBef>
                <a:spcPct val="20000"/>
              </a:spcBef>
              <a:buNone/>
            </a:pPr>
            <a:r>
              <a:rPr lang="nl-NL" dirty="0">
                <a:latin typeface="Arial" panose="020B0604020202020204" pitchFamily="34" charset="0"/>
                <a:ea typeface="+mn-ea"/>
                <a:cs typeface="Arial" panose="020B0604020202020204" pitchFamily="34" charset="0"/>
              </a:rPr>
              <a:t>Betreffende gezinnen of volwassen inwoners hebben een aantal samenhangende kenmerken.</a:t>
            </a:r>
            <a:endParaRPr lang="nl-NL" dirty="0"/>
          </a:p>
        </p:txBody>
      </p:sp>
      <p:sp>
        <p:nvSpPr>
          <p:cNvPr id="4" name="Rechthoek 3">
            <a:extLst>
              <a:ext uri="{FF2B5EF4-FFF2-40B4-BE49-F238E27FC236}">
                <a16:creationId xmlns:a16="http://schemas.microsoft.com/office/drawing/2014/main" id="{79D88C2C-1D52-4301-97C6-8322AF0C63DD}"/>
              </a:ext>
            </a:extLst>
          </p:cNvPr>
          <p:cNvSpPr/>
          <p:nvPr/>
        </p:nvSpPr>
        <p:spPr>
          <a:xfrm>
            <a:off x="9978887" y="6082748"/>
            <a:ext cx="1521304" cy="57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47804375"/>
      </p:ext>
    </p:extLst>
  </p:cSld>
  <p:clrMapOvr>
    <a:masterClrMapping/>
  </p:clrMapOvr>
</p:sld>
</file>

<file path=ppt/theme/theme1.xml><?xml version="1.0" encoding="utf-8"?>
<a:theme xmlns:a="http://schemas.openxmlformats.org/drawingml/2006/main" name="Office-thema">
  <a:themeElements>
    <a:clrScheme name="Custom 2">
      <a:dk1>
        <a:srgbClr val="E32527"/>
      </a:dk1>
      <a:lt1>
        <a:sysClr val="window" lastClr="FFFFFF"/>
      </a:lt1>
      <a:dk2>
        <a:srgbClr val="000000"/>
      </a:dk2>
      <a:lt2>
        <a:srgbClr val="FFFFFF"/>
      </a:lt2>
      <a:accent1>
        <a:srgbClr val="EF4333"/>
      </a:accent1>
      <a:accent2>
        <a:srgbClr val="C01E14"/>
      </a:accent2>
      <a:accent3>
        <a:srgbClr val="9C1006"/>
      </a:accent3>
      <a:accent4>
        <a:srgbClr val="7D0F00"/>
      </a:accent4>
      <a:accent5>
        <a:srgbClr val="F2685B"/>
      </a:accent5>
      <a:accent6>
        <a:srgbClr val="F58E7A"/>
      </a:accent6>
      <a:hlink>
        <a:srgbClr val="F8B3A3"/>
      </a:hlink>
      <a:folHlink>
        <a:srgbClr val="FBD9C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Soort_x0020_Document xmlns="03b62b62-fb85-4eaf-bf9f-5a4f391f654a" xsi:nil="true"/>
    <d56d17c617494096a1e63e72fb526093 xmlns="03b62b62-fb85-4eaf-bf9f-5a4f391f654a">
      <Terms xmlns="http://schemas.microsoft.com/office/infopath/2007/PartnerControls"/>
    </d56d17c617494096a1e63e72fb526093>
    <_ip_UnifiedCompliancePolicyProperties xmlns="http://schemas.microsoft.com/sharepoint/v3" xsi:nil="true"/>
    <Jaartal xmlns="03b62b62-fb85-4eaf-bf9f-5a4f391f654a" xsi:nil="true"/>
    <Tag xmlns="03b62b62-fb85-4eaf-bf9f-5a4f391f654a" xsi:nil="true"/>
    <deef1be895244bcf862cc9abd747e43d xmlns="c57ebe67-07c0-40fc-b05d-eb4198779dc6">
      <Terms xmlns="http://schemas.microsoft.com/office/infopath/2007/PartnerControls"/>
    </deef1be895244bcf862cc9abd747e43d>
    <d7e588410a9e4cf7b14d2d0e5713bbce xmlns="c57ebe67-07c0-40fc-b05d-eb4198779dc6">
      <Terms xmlns="http://schemas.microsoft.com/office/infopath/2007/PartnerControls"/>
    </d7e588410a9e4cf7b14d2d0e5713bbce>
    <TaxCatchAll xmlns="dcbfb914-3580-4009-90b5-a987b92c327e"/>
    <Functiefamilie xmlns="03b62b62-fb85-4eaf-bf9f-5a4f391f654a" xsi:nil="true"/>
    <SharedWithUsers xmlns="c57ebe67-07c0-40fc-b05d-eb4198779dc6">
      <UserInfo>
        <DisplayName>Brigit Tunaydin</DisplayName>
        <AccountId>2393</AccountId>
        <AccountType/>
      </UserInfo>
      <UserInfo>
        <DisplayName>Annet Hardon</DisplayName>
        <AccountId>2267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9AC11931522043A193993D03CE6ABC" ma:contentTypeVersion="20" ma:contentTypeDescription="Een nieuw document maken." ma:contentTypeScope="" ma:versionID="019671f1bdcec0ffcdb42bd9bd7ca358">
  <xsd:schema xmlns:xsd="http://www.w3.org/2001/XMLSchema" xmlns:xs="http://www.w3.org/2001/XMLSchema" xmlns:p="http://schemas.microsoft.com/office/2006/metadata/properties" xmlns:ns1="http://schemas.microsoft.com/sharepoint/v3" xmlns:ns2="c57ebe67-07c0-40fc-b05d-eb4198779dc6" xmlns:ns3="03b62b62-fb85-4eaf-bf9f-5a4f391f654a" xmlns:ns4="dcbfb914-3580-4009-90b5-a987b92c327e" targetNamespace="http://schemas.microsoft.com/office/2006/metadata/properties" ma:root="true" ma:fieldsID="745622125b1f36f6b801b4b37991d5b8" ns1:_="" ns2:_="" ns3:_="" ns4:_="">
    <xsd:import namespace="http://schemas.microsoft.com/sharepoint/v3"/>
    <xsd:import namespace="c57ebe67-07c0-40fc-b05d-eb4198779dc6"/>
    <xsd:import namespace="03b62b62-fb85-4eaf-bf9f-5a4f391f654a"/>
    <xsd:import namespace="dcbfb914-3580-4009-90b5-a987b92c327e"/>
    <xsd:element name="properties">
      <xsd:complexType>
        <xsd:sequence>
          <xsd:element name="documentManagement">
            <xsd:complexType>
              <xsd:all>
                <xsd:element ref="ns3:Tag" minOccurs="0"/>
                <xsd:element ref="ns3:Jaartal" minOccurs="0"/>
                <xsd:element ref="ns3:Soort_x0020_Document" minOccurs="0"/>
                <xsd:element ref="ns1:_ip_UnifiedCompliancePolicyProperties" minOccurs="0"/>
                <xsd:element ref="ns3:Functiefamilie" minOccurs="0"/>
                <xsd:element ref="ns3:MediaServiceMetadata" minOccurs="0"/>
                <xsd:element ref="ns3:MediaServiceFastMetadata" minOccurs="0"/>
                <xsd:element ref="ns2:deef1be895244bcf862cc9abd747e43d" minOccurs="0"/>
                <xsd:element ref="ns4:TaxCatchAll" minOccurs="0"/>
                <xsd:element ref="ns4:TaxCatchAllLabel" minOccurs="0"/>
                <xsd:element ref="ns3:d56d17c617494096a1e63e72fb526093" minOccurs="0"/>
                <xsd:element ref="ns1:_ip_UnifiedCompliancePolicyUIAction" minOccurs="0"/>
                <xsd:element ref="ns3:MediaServiceAutoTags" minOccurs="0"/>
                <xsd:element ref="ns3:MediaServiceOCR" minOccurs="0"/>
                <xsd:element ref="ns2:d7e588410a9e4cf7b14d2d0e5713bbce" minOccurs="0"/>
                <xsd:element ref="ns3:MediaServiceEventHashCode" minOccurs="0"/>
                <xsd:element ref="ns3:MediaServiceGenerationTim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Eigenschappen van het geïntegreerd beleid voor naleving" ma:hidden="true" ma:internalName="_ip_UnifiedCompliancePolicyProperties">
      <xsd:simpleType>
        <xsd:restriction base="dms:Note"/>
      </xsd:simpleType>
    </xsd:element>
    <xsd:element name="_ip_UnifiedCompliancePolicyUIAction" ma:index="18"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7ebe67-07c0-40fc-b05d-eb4198779dc6" elementFormDefault="qualified">
    <xsd:import namespace="http://schemas.microsoft.com/office/2006/documentManagement/types"/>
    <xsd:import namespace="http://schemas.microsoft.com/office/infopath/2007/PartnerControls"/>
    <xsd:element name="deef1be895244bcf862cc9abd747e43d" ma:index="14" nillable="true" ma:taxonomy="true" ma:internalName="deef1be895244bcf862cc9abd747e43d" ma:taxonomyFieldName="Vibes_Thema" ma:displayName="Vibes_Thema" ma:readOnly="false" ma:default="" ma:fieldId="{deef1be8-9524-4bcf-862c-c9abd747e43d}" ma:taxonomyMulti="true" ma:sspId="4983774e-c9c0-4148-8baf-3e848fe30437" ma:termSetId="b4534034-3edc-4d86-b235-75c2099246b8" ma:anchorId="00000000-0000-0000-0000-000000000000" ma:open="true" ma:isKeyword="false">
      <xsd:complexType>
        <xsd:sequence>
          <xsd:element ref="pc:Terms" minOccurs="0" maxOccurs="1"/>
        </xsd:sequence>
      </xsd:complexType>
    </xsd:element>
    <xsd:element name="d7e588410a9e4cf7b14d2d0e5713bbce" ma:index="21" nillable="true" ma:taxonomy="true" ma:internalName="d7e588410a9e4cf7b14d2d0e5713bbce" ma:taxonomyFieldName="Vibes_Categorie" ma:displayName="Vibes_Categorie" ma:default="" ma:fieldId="{d7e58841-0a9e-4cf7-b14d-2d0e5713bbce}" ma:taxonomyMulti="true" ma:sspId="4983774e-c9c0-4148-8baf-3e848fe30437" ma:termSetId="9bc3b995-7ac6-4b56-8c73-e4e0fd962900" ma:anchorId="00000000-0000-0000-0000-000000000000" ma:open="false" ma:isKeyword="false">
      <xsd:complexType>
        <xsd:sequence>
          <xsd:element ref="pc:Terms" minOccurs="0" maxOccurs="1"/>
        </xsd:sequence>
      </xsd:complexType>
    </xsd:element>
    <xsd:element name="SharedWithUsers" ma:index="2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b62b62-fb85-4eaf-bf9f-5a4f391f654a" elementFormDefault="qualified">
    <xsd:import namespace="http://schemas.microsoft.com/office/2006/documentManagement/types"/>
    <xsd:import namespace="http://schemas.microsoft.com/office/infopath/2007/PartnerControls"/>
    <xsd:element name="Tag" ma:index="5" nillable="true" ma:displayName="Tag" ma:format="RadioButtons" ma:internalName="Tag">
      <xsd:simpleType>
        <xsd:union memberTypes="dms:Text">
          <xsd:simpleType>
            <xsd:restriction base="dms:Choice">
              <xsd:enumeration value="OR-correspondentie"/>
              <xsd:enumeration value="verslagen"/>
              <xsd:enumeration value="privacy - hulpmiddelen - rechten"/>
              <xsd:enumeration value="privacy - hulpmiddelen - algemeen"/>
              <xsd:enumeration value="MT-flits SD"/>
              <xsd:enumeration value="vacatures"/>
              <xsd:enumeration value="OR-verslagen"/>
              <xsd:enumeration value="OR-agendas"/>
              <xsd:enumeration value="lijst leidinggevenden"/>
              <xsd:enumeration value="Brieven aan WOR"/>
              <xsd:enumeration value="Reactie van WOR"/>
              <xsd:enumeration value="handleiding"/>
              <xsd:enumeration value="financiële administratie"/>
              <xsd:enumeration value="Informatiebeveiliging"/>
              <xsd:enumeration value="DR verslagen"/>
              <xsd:enumeration value="DR/DSO"/>
            </xsd:restriction>
          </xsd:simpleType>
        </xsd:union>
      </xsd:simpleType>
    </xsd:element>
    <xsd:element name="Jaartal" ma:index="6" nillable="true" ma:displayName="Jaartal" ma:format="Dropdown" ma:internalName="Jaartal">
      <xsd:simpleType>
        <xsd:restriction base="dms:Choice">
          <xsd:enumeration value="2018"/>
          <xsd:enumeration value="2019"/>
          <xsd:enumeration value="2020"/>
          <xsd:enumeration value="2021"/>
          <xsd:enumeration value="2022"/>
        </xsd:restriction>
      </xsd:simpleType>
    </xsd:element>
    <xsd:element name="Soort_x0020_Document" ma:index="7" nillable="true" ma:displayName="Soort Document" ma:format="Dropdown" ma:internalName="Soort_x0020_Document">
      <xsd:simpleType>
        <xsd:union memberTypes="dms:Text">
          <xsd:simpleType>
            <xsd:restriction base="dms:Choice">
              <xsd:enumeration value="Handleiding mobiele telefoon"/>
              <xsd:enumeration value="Handleiding vaste telefoon"/>
              <xsd:enumeration value="Overig"/>
            </xsd:restriction>
          </xsd:simpleType>
        </xsd:union>
      </xsd:simpleType>
    </xsd:element>
    <xsd:element name="Functiefamilie" ma:index="9" nillable="true" ma:displayName="Functiefamilie" ma:format="Dropdown" ma:internalName="Functiefamilie">
      <xsd:simpleType>
        <xsd:restriction base="dms:Choice">
          <xsd:enumeration value="Ondersteunend facilitair medewerker"/>
          <xsd:enumeration value="Administratief-secretarieel ondersteuner"/>
          <xsd:enumeration value="Publiekswerkzaamheden/externe dienstverlening"/>
          <xsd:enumeration value="Specialist"/>
          <xsd:enumeration value="Beleid/middelen"/>
          <xsd:enumeration value="Projectleiding"/>
          <xsd:enumeration value="Leidinggeven"/>
          <xsd:enumeration value="Specifiek"/>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d56d17c617494096a1e63e72fb526093" ma:index="17" nillable="true" ma:taxonomy="true" ma:internalName="d56d17c617494096a1e63e72fb526093" ma:taxonomyFieldName="Sector" ma:displayName="Sector" ma:default="" ma:fieldId="{d56d17c6-1749-4096-a1e6-3e72fb526093}" ma:sspId="4983774e-c9c0-4148-8baf-3e848fe30437" ma:termSetId="d7884a9f-4296-4e0c-bd3b-cc8372813e20" ma:anchorId="00000000-0000-0000-0000-000000000000" ma:open="false" ma:isKeyword="false">
      <xsd:complexType>
        <xsd:sequence>
          <xsd:element ref="pc:Terms" minOccurs="0" maxOccurs="1"/>
        </xsd:sequence>
      </xsd:complexType>
    </xsd:element>
    <xsd:element name="MediaServiceAutoTags" ma:index="19" nillable="true" ma:displayName="MediaServiceAutoTags"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bfb914-3580-4009-90b5-a987b92c327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2b6a5de-0827-4c42-bf18-6d1bfb94f30f}" ma:internalName="TaxCatchAll" ma:showField="CatchAllData" ma:web="c57ebe67-07c0-40fc-b05d-eb4198779dc6">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e2b6a5de-0827-4c42-bf18-6d1bfb94f30f}" ma:internalName="TaxCatchAllLabel" ma:readOnly="true" ma:showField="CatchAllDataLabel" ma:web="c57ebe67-07c0-40fc-b05d-eb4198779d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B97108-86A7-479B-981A-24AD51E4690F}">
  <ds:schemaRefs>
    <ds:schemaRef ds:uri="http://schemas.microsoft.com/sharepoint/v3/contenttype/forms"/>
  </ds:schemaRefs>
</ds:datastoreItem>
</file>

<file path=customXml/itemProps2.xml><?xml version="1.0" encoding="utf-8"?>
<ds:datastoreItem xmlns:ds="http://schemas.openxmlformats.org/officeDocument/2006/customXml" ds:itemID="{09F0A661-C016-499F-9655-4D4171A7DAD1}">
  <ds:schemaRefs>
    <ds:schemaRef ds:uri="03b62b62-fb85-4eaf-bf9f-5a4f391f654a"/>
    <ds:schemaRef ds:uri="c57ebe67-07c0-40fc-b05d-eb4198779dc6"/>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dcbfb914-3580-4009-90b5-a987b92c327e"/>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50817E55-9880-4E45-B72F-E6AAFF0414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7ebe67-07c0-40fc-b05d-eb4198779dc6"/>
    <ds:schemaRef ds:uri="03b62b62-fb85-4eaf-bf9f-5a4f391f654a"/>
    <ds:schemaRef ds:uri="dcbfb914-3580-4009-90b5-a987b92c3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2774</TotalTime>
  <Words>1089</Words>
  <Application>Microsoft Office PowerPoint</Application>
  <PresentationFormat>Breedbeeld</PresentationFormat>
  <Paragraphs>100</Paragraphs>
  <Slides>22</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22</vt:i4>
      </vt:variant>
    </vt:vector>
  </HeadingPairs>
  <TitlesOfParts>
    <vt:vector size="26" baseType="lpstr">
      <vt:lpstr>Arial</vt:lpstr>
      <vt:lpstr>Calibri</vt:lpstr>
      <vt:lpstr>Wingdings</vt:lpstr>
      <vt:lpstr>Office-thema</vt:lpstr>
      <vt:lpstr>PowerPoint-presentatie</vt:lpstr>
      <vt:lpstr>Vooraf</vt:lpstr>
      <vt:lpstr>Online vergadertips en -regels</vt:lpstr>
      <vt:lpstr>Doel bijeenkomst</vt:lpstr>
      <vt:lpstr>Agenda</vt:lpstr>
      <vt:lpstr>Waar doen we  het voor?</vt:lpstr>
      <vt:lpstr>Wat willen we bereiken?</vt:lpstr>
      <vt:lpstr>Meerwaarde voor inwoners</vt:lpstr>
      <vt:lpstr>Doelgroep Multi</vt:lpstr>
      <vt:lpstr>Ketenproces Mono - Multi</vt:lpstr>
      <vt:lpstr>Stap 1: Triage</vt:lpstr>
      <vt:lpstr>Stap 1: Triage</vt:lpstr>
      <vt:lpstr>Stap 2: Case-gesprek</vt:lpstr>
      <vt:lpstr>Stap 3: Uitvoering specialistische ondersteuning en (zorg)coördinatie </vt:lpstr>
      <vt:lpstr>Stap 4: Einde Multi-aanpak</vt:lpstr>
      <vt:lpstr>Inkoopvoorwaarden</vt:lpstr>
      <vt:lpstr>Financiering ‘Zorgarrangementen’</vt:lpstr>
      <vt:lpstr>Financiering ‘Zorgarrangementen’</vt:lpstr>
      <vt:lpstr>Financiering ‘Zorgarrangementen’</vt:lpstr>
      <vt:lpstr>Financiering ‘Coördinatie’ </vt:lpstr>
      <vt:lpstr>Financiering ‘Case-gesprek’ </vt:lpstr>
      <vt:lpstr>Samengevat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Bart van Eijck</cp:lastModifiedBy>
  <cp:revision>162</cp:revision>
  <cp:lastPrinted>2019-06-18T09:13:26Z</cp:lastPrinted>
  <dcterms:created xsi:type="dcterms:W3CDTF">2015-08-26T13:14:54Z</dcterms:created>
  <dcterms:modified xsi:type="dcterms:W3CDTF">2020-04-14T11:18:07Z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0x010100E59AC11931522043A193993D03CE6ABC</vt:lpwstr>
  </property>
  <property fmtid="{D5CDD505-2E9C-101B-9397-08002B2CF9AE}" pid="3" name="Vibes_Thema">
    <vt:lpwstr/>
  </property>
  <property fmtid="{D5CDD505-2E9C-101B-9397-08002B2CF9AE}" pid="4" name="Vibes_Categorie">
    <vt:lpwstr/>
  </property>
  <property fmtid="{D5CDD505-2E9C-101B-9397-08002B2CF9AE}" pid="5" name="Sector">
    <vt:lpwstr/>
  </property>
</Properties>
</file>